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15"/>
  </p:notesMasterIdLst>
  <p:sldIdLst>
    <p:sldId id="256" r:id="rId3"/>
    <p:sldId id="306" r:id="rId4"/>
    <p:sldId id="307" r:id="rId5"/>
    <p:sldId id="300" r:id="rId6"/>
    <p:sldId id="305" r:id="rId7"/>
    <p:sldId id="308" r:id="rId8"/>
    <p:sldId id="6541" r:id="rId9"/>
    <p:sldId id="6537" r:id="rId10"/>
    <p:sldId id="6545" r:id="rId11"/>
    <p:sldId id="6534" r:id="rId12"/>
    <p:sldId id="6516" r:id="rId13"/>
    <p:sldId id="65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6081B3"/>
    <a:srgbClr val="6886B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84354"/>
  </p:normalViewPr>
  <p:slideViewPr>
    <p:cSldViewPr snapToGrid="0">
      <p:cViewPr varScale="1">
        <p:scale>
          <a:sx n="107" d="100"/>
          <a:sy n="107" d="100"/>
        </p:scale>
        <p:origin x="856" y="168"/>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7" d="100"/>
          <a:sy n="67" d="100"/>
        </p:scale>
        <p:origin x="311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D68E9-F88C-4973-9613-9146B8769041}" type="datetimeFigureOut">
              <a:rPr lang="en-US" smtClean="0"/>
              <a:t>3/2/23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A7EDC-5AC3-46FD-A82E-4DF0D2EFE97D}" type="slidenum">
              <a:rPr lang="en-US" smtClean="0"/>
              <a:t>‹#›</a:t>
            </a:fld>
            <a:endParaRPr lang="en-US"/>
          </a:p>
        </p:txBody>
      </p:sp>
    </p:spTree>
    <p:extLst>
      <p:ext uri="{BB962C8B-B14F-4D97-AF65-F5344CB8AC3E}">
        <p14:creationId xmlns:p14="http://schemas.microsoft.com/office/powerpoint/2010/main" val="310517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7EDC-5AC3-46FD-A82E-4DF0D2EFE97D}" type="slidenum">
              <a:rPr lang="en-US" smtClean="0"/>
              <a:t>1</a:t>
            </a:fld>
            <a:endParaRPr lang="en-US"/>
          </a:p>
        </p:txBody>
      </p:sp>
    </p:spTree>
    <p:extLst>
      <p:ext uri="{BB962C8B-B14F-4D97-AF65-F5344CB8AC3E}">
        <p14:creationId xmlns:p14="http://schemas.microsoft.com/office/powerpoint/2010/main" val="2338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7EDC-5AC3-46FD-A82E-4DF0D2EFE97D}" type="slidenum">
              <a:rPr lang="en-US" smtClean="0"/>
              <a:t>5</a:t>
            </a:fld>
            <a:endParaRPr lang="en-US"/>
          </a:p>
        </p:txBody>
      </p:sp>
    </p:spTree>
    <p:extLst>
      <p:ext uri="{BB962C8B-B14F-4D97-AF65-F5344CB8AC3E}">
        <p14:creationId xmlns:p14="http://schemas.microsoft.com/office/powerpoint/2010/main" val="300153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7EDC-5AC3-46FD-A82E-4DF0D2EFE97D}" type="slidenum">
              <a:rPr lang="en-US" smtClean="0"/>
              <a:t>6</a:t>
            </a:fld>
            <a:endParaRPr lang="en-US"/>
          </a:p>
        </p:txBody>
      </p:sp>
    </p:spTree>
    <p:extLst>
      <p:ext uri="{BB962C8B-B14F-4D97-AF65-F5344CB8AC3E}">
        <p14:creationId xmlns:p14="http://schemas.microsoft.com/office/powerpoint/2010/main" val="5083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A7EDC-5AC3-46FD-A82E-4DF0D2EFE97D}" type="slidenum">
              <a:rPr lang="en-US" smtClean="0"/>
              <a:t>7</a:t>
            </a:fld>
            <a:endParaRPr lang="en-US"/>
          </a:p>
        </p:txBody>
      </p:sp>
    </p:spTree>
    <p:extLst>
      <p:ext uri="{BB962C8B-B14F-4D97-AF65-F5344CB8AC3E}">
        <p14:creationId xmlns:p14="http://schemas.microsoft.com/office/powerpoint/2010/main" val="151498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spcAft>
                <a:spcPts val="1237"/>
              </a:spcAft>
            </a:pPr>
            <a:endParaRPr lang="en-US" altLang="en-US" dirty="0"/>
          </a:p>
          <a:p>
            <a:pPr>
              <a:lnSpc>
                <a:spcPct val="150000"/>
              </a:lnSpc>
              <a:spcBef>
                <a:spcPct val="0"/>
              </a:spcBef>
              <a:spcAft>
                <a:spcPts val="1237"/>
              </a:spcAft>
            </a:pPr>
            <a:endParaRPr lang="en-US" altLang="en-US" i="1" dirty="0"/>
          </a:p>
          <a:p>
            <a:endParaRPr lang="en-US" dirty="0"/>
          </a:p>
        </p:txBody>
      </p:sp>
      <p:sp>
        <p:nvSpPr>
          <p:cNvPr id="4" name="Slide Number Placeholder 3"/>
          <p:cNvSpPr>
            <a:spLocks noGrp="1"/>
          </p:cNvSpPr>
          <p:nvPr>
            <p:ph type="sldNum" sz="quarter" idx="5"/>
          </p:nvPr>
        </p:nvSpPr>
        <p:spPr/>
        <p:txBody>
          <a:bodyPr/>
          <a:lstStyle/>
          <a:p>
            <a:fld id="{C4570854-224A-4792-9F7F-AF80709C4EF3}" type="slidenum">
              <a:rPr lang="en-US" smtClean="0"/>
              <a:t>10</a:t>
            </a:fld>
            <a:endParaRPr lang="en-US"/>
          </a:p>
        </p:txBody>
      </p:sp>
    </p:spTree>
    <p:extLst>
      <p:ext uri="{BB962C8B-B14F-4D97-AF65-F5344CB8AC3E}">
        <p14:creationId xmlns:p14="http://schemas.microsoft.com/office/powerpoint/2010/main" val="273817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70854-224A-4792-9F7F-AF80709C4EF3}" type="slidenum">
              <a:rPr lang="en-US" smtClean="0"/>
              <a:t>11</a:t>
            </a:fld>
            <a:endParaRPr lang="en-US"/>
          </a:p>
        </p:txBody>
      </p:sp>
    </p:spTree>
    <p:extLst>
      <p:ext uri="{BB962C8B-B14F-4D97-AF65-F5344CB8AC3E}">
        <p14:creationId xmlns:p14="http://schemas.microsoft.com/office/powerpoint/2010/main" val="291693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6312-8B10-497F-86B6-06722115B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D95720-F383-4E66-ADFE-483228EAF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5A831C-2B81-4E98-9F95-5B0FE44D3AE8}"/>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5" name="Footer Placeholder 4">
            <a:extLst>
              <a:ext uri="{FF2B5EF4-FFF2-40B4-BE49-F238E27FC236}">
                <a16:creationId xmlns:a16="http://schemas.microsoft.com/office/drawing/2014/main" id="{69530307-CCB9-4C99-ABE9-D523A1AB5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85CDE-3C03-4F1D-80BD-6DB4231708D6}"/>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275615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7596-1B74-433B-B457-B78AE2419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28B8F-1104-4CB5-93A1-2E7F4139AE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DCF5B-4CF6-4388-96A6-83346DC7E4CE}"/>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5" name="Footer Placeholder 4">
            <a:extLst>
              <a:ext uri="{FF2B5EF4-FFF2-40B4-BE49-F238E27FC236}">
                <a16:creationId xmlns:a16="http://schemas.microsoft.com/office/drawing/2014/main" id="{4FA1A841-991E-442A-B660-F0BF093AB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D3710-3F98-4998-916E-061787DE7B8C}"/>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365796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8132B-649F-4031-9BA3-DE01E3213A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AA3A1-011A-44ED-A11A-42452062BB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60832-2E37-426C-B338-C812083B86A7}"/>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5" name="Footer Placeholder 4">
            <a:extLst>
              <a:ext uri="{FF2B5EF4-FFF2-40B4-BE49-F238E27FC236}">
                <a16:creationId xmlns:a16="http://schemas.microsoft.com/office/drawing/2014/main" id="{C4C5CD78-5299-427D-BD6A-C9C9A2C17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B3B7A-2CAF-40C4-B595-FB8E62E8B8A8}"/>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380065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E829-C927-4B11-AD01-F2E2C8013C5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867702D-64BD-4DD7-A7E2-25D6018B16E8}"/>
              </a:ext>
            </a:extLst>
          </p:cNvPr>
          <p:cNvSpPr>
            <a:spLocks noGrp="1"/>
          </p:cNvSpPr>
          <p:nvPr>
            <p:ph type="sldNum" sz="quarter" idx="10"/>
          </p:nvPr>
        </p:nvSpPr>
        <p:spPr/>
        <p:txBody>
          <a:bodyPr/>
          <a:lstStyle/>
          <a:p>
            <a:fld id="{FD48D0E0-78B3-46FC-9E92-8E1BC2DEC0AA}" type="slidenum">
              <a:rPr lang="en-US" smtClean="0"/>
              <a:t>‹#›</a:t>
            </a:fld>
            <a:endParaRPr lang="en-US"/>
          </a:p>
        </p:txBody>
      </p:sp>
      <p:sp>
        <p:nvSpPr>
          <p:cNvPr id="4" name="Date Placeholder 3">
            <a:extLst>
              <a:ext uri="{FF2B5EF4-FFF2-40B4-BE49-F238E27FC236}">
                <a16:creationId xmlns:a16="http://schemas.microsoft.com/office/drawing/2014/main" id="{1634E58C-25C9-45F5-9C80-B15255ED7C18}"/>
              </a:ext>
            </a:extLst>
          </p:cNvPr>
          <p:cNvSpPr>
            <a:spLocks noGrp="1"/>
          </p:cNvSpPr>
          <p:nvPr>
            <p:ph type="dt" sz="half" idx="11"/>
          </p:nvPr>
        </p:nvSpPr>
        <p:spPr/>
        <p:txBody>
          <a:bodyPr/>
          <a:lstStyle/>
          <a:p>
            <a:fld id="{11A51451-D6FE-4525-8CD4-0D2300BD6BB3}" type="datetime1">
              <a:rPr lang="en-US" smtClean="0"/>
              <a:t>3/2/23</a:t>
            </a:fld>
            <a:endParaRPr lang="en-US"/>
          </a:p>
        </p:txBody>
      </p:sp>
      <p:sp>
        <p:nvSpPr>
          <p:cNvPr id="5" name="Footer Placeholder 4">
            <a:extLst>
              <a:ext uri="{FF2B5EF4-FFF2-40B4-BE49-F238E27FC236}">
                <a16:creationId xmlns:a16="http://schemas.microsoft.com/office/drawing/2014/main" id="{F91C081C-5BC3-428F-9A89-E9C380C89FDD}"/>
              </a:ext>
            </a:extLst>
          </p:cNvPr>
          <p:cNvSpPr>
            <a:spLocks noGrp="1"/>
          </p:cNvSpPr>
          <p:nvPr>
            <p:ph type="ftr" sz="quarter" idx="12"/>
          </p:nvPr>
        </p:nvSpPr>
        <p:spPr/>
        <p:txBody>
          <a:bodyPr/>
          <a:lstStyle/>
          <a:p>
            <a:r>
              <a:rPr lang="en-GB"/>
              <a:t>©2020 AtWork Systems, Inc. Proprietary and Confidential</a:t>
            </a:r>
            <a:endParaRPr lang="en-US"/>
          </a:p>
        </p:txBody>
      </p:sp>
    </p:spTree>
    <p:extLst>
      <p:ext uri="{BB962C8B-B14F-4D97-AF65-F5344CB8AC3E}">
        <p14:creationId xmlns:p14="http://schemas.microsoft.com/office/powerpoint/2010/main" val="1563582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E829-C927-4B11-AD01-F2E2C8013C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9062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E829-C927-4B11-AD01-F2E2C8013C5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867702D-64BD-4DD7-A7E2-25D6018B16E8}"/>
              </a:ext>
            </a:extLst>
          </p:cNvPr>
          <p:cNvSpPr>
            <a:spLocks noGrp="1"/>
          </p:cNvSpPr>
          <p:nvPr>
            <p:ph type="sldNum" sz="quarter" idx="10"/>
          </p:nvPr>
        </p:nvSpPr>
        <p:spPr/>
        <p:txBody>
          <a:bodyPr/>
          <a:lstStyle/>
          <a:p>
            <a:fld id="{B2F9775F-A62D-49C6-AC14-EE0FFA7301F8}" type="slidenum">
              <a:rPr lang="en-US" smtClean="0"/>
              <a:t>‹#›</a:t>
            </a:fld>
            <a:endParaRPr lang="en-US"/>
          </a:p>
        </p:txBody>
      </p:sp>
      <p:sp>
        <p:nvSpPr>
          <p:cNvPr id="4" name="Date Placeholder 3">
            <a:extLst>
              <a:ext uri="{FF2B5EF4-FFF2-40B4-BE49-F238E27FC236}">
                <a16:creationId xmlns:a16="http://schemas.microsoft.com/office/drawing/2014/main" id="{1634E58C-25C9-45F5-9C80-B15255ED7C18}"/>
              </a:ext>
            </a:extLst>
          </p:cNvPr>
          <p:cNvSpPr>
            <a:spLocks noGrp="1"/>
          </p:cNvSpPr>
          <p:nvPr>
            <p:ph type="dt" sz="half" idx="11"/>
          </p:nvPr>
        </p:nvSpPr>
        <p:spPr/>
        <p:txBody>
          <a:bodyPr/>
          <a:lstStyle/>
          <a:p>
            <a:r>
              <a:rPr lang="en-US"/>
              <a:t>©2021 AtWork Systems, Inc.</a:t>
            </a:r>
            <a:endParaRPr lang="en-US" dirty="0"/>
          </a:p>
        </p:txBody>
      </p:sp>
      <p:sp>
        <p:nvSpPr>
          <p:cNvPr id="5" name="Footer Placeholder 4">
            <a:extLst>
              <a:ext uri="{FF2B5EF4-FFF2-40B4-BE49-F238E27FC236}">
                <a16:creationId xmlns:a16="http://schemas.microsoft.com/office/drawing/2014/main" id="{F91C081C-5BC3-428F-9A89-E9C380C89FDD}"/>
              </a:ext>
            </a:extLst>
          </p:cNvPr>
          <p:cNvSpPr>
            <a:spLocks noGrp="1"/>
          </p:cNvSpPr>
          <p:nvPr>
            <p:ph type="ftr" sz="quarter" idx="12"/>
          </p:nvPr>
        </p:nvSpPr>
        <p:spPr/>
        <p:txBody>
          <a:bodyPr/>
          <a:lstStyle/>
          <a:p>
            <a:r>
              <a:rPr lang="en-US"/>
              <a:t>Proprietary and Confidential</a:t>
            </a:r>
            <a:endParaRPr lang="en-US" dirty="0"/>
          </a:p>
        </p:txBody>
      </p:sp>
    </p:spTree>
    <p:extLst>
      <p:ext uri="{BB962C8B-B14F-4D97-AF65-F5344CB8AC3E}">
        <p14:creationId xmlns:p14="http://schemas.microsoft.com/office/powerpoint/2010/main" val="1921963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Custom Layout">
    <p:spTree>
      <p:nvGrpSpPr>
        <p:cNvPr id="1" name=""/>
        <p:cNvGrpSpPr/>
        <p:nvPr/>
      </p:nvGrpSpPr>
      <p:grpSpPr>
        <a:xfrm>
          <a:off x="0" y="0"/>
          <a:ext cx="0" cy="0"/>
          <a:chOff x="0" y="0"/>
          <a:chExt cx="0" cy="0"/>
        </a:xfrm>
      </p:grpSpPr>
      <p:sp>
        <p:nvSpPr>
          <p:cNvPr id="35" name="Picture Placeholder 34"/>
          <p:cNvSpPr>
            <a:spLocks noGrp="1"/>
          </p:cNvSpPr>
          <p:nvPr>
            <p:ph type="pic" sz="quarter" idx="28"/>
          </p:nvPr>
        </p:nvSpPr>
        <p:spPr>
          <a:xfrm>
            <a:off x="996016" y="1663499"/>
            <a:ext cx="1980000" cy="1980000"/>
          </a:xfrm>
          <a:prstGeom prst="ellipse">
            <a:avLst/>
          </a:prstGeom>
          <a:solidFill>
            <a:schemeClr val="bg1"/>
          </a:solidFill>
        </p:spPr>
        <p:txBody>
          <a:bodyPr wrap="square" anchor="ctr">
            <a:noAutofit/>
          </a:bodyPr>
          <a:lstStyle>
            <a:lvl1pPr algn="ctr">
              <a:defRPr/>
            </a:lvl1pPr>
          </a:lstStyle>
          <a:p>
            <a:r>
              <a:rPr lang="en-US"/>
              <a:t>Click icon to add picture</a:t>
            </a:r>
            <a:endParaRPr lang="en-US" dirty="0"/>
          </a:p>
        </p:txBody>
      </p:sp>
      <p:sp>
        <p:nvSpPr>
          <p:cNvPr id="4" name="Slide Number Placeholder 3"/>
          <p:cNvSpPr>
            <a:spLocks noGrp="1"/>
          </p:cNvSpPr>
          <p:nvPr>
            <p:ph type="sldNum" sz="quarter" idx="11"/>
          </p:nvPr>
        </p:nvSpPr>
        <p:spPr/>
        <p:txBody>
          <a:bodyPr/>
          <a:lstStyle/>
          <a:p>
            <a:fld id="{B2F9775F-A62D-49C6-AC14-EE0FFA7301F8}" type="slidenum">
              <a:rPr lang="en-US" smtClean="0"/>
              <a:t>‹#›</a:t>
            </a:fld>
            <a:endParaRPr lang="en-US"/>
          </a:p>
        </p:txBody>
      </p:sp>
      <p:sp>
        <p:nvSpPr>
          <p:cNvPr id="21" name="Text Placeholder 20"/>
          <p:cNvSpPr>
            <a:spLocks noGrp="1"/>
          </p:cNvSpPr>
          <p:nvPr>
            <p:ph type="body" sz="quarter" idx="13" hasCustomPrompt="1"/>
          </p:nvPr>
        </p:nvSpPr>
        <p:spPr>
          <a:xfrm>
            <a:off x="730320" y="3998981"/>
            <a:ext cx="2511392" cy="342303"/>
          </a:xfrm>
        </p:spPr>
        <p:txBody>
          <a:bodyPr anchor="ctr">
            <a:noAutofit/>
          </a:bodyPr>
          <a:lstStyle>
            <a:lvl1pPr algn="ctr">
              <a:defRPr sz="1600" b="1">
                <a:solidFill>
                  <a:schemeClr val="accent1"/>
                </a:solidFill>
              </a:defRPr>
            </a:lvl1pPr>
          </a:lstStyle>
          <a:p>
            <a:pPr lvl="0"/>
            <a:r>
              <a:rPr lang="en-US" dirty="0"/>
              <a:t>Edit text</a:t>
            </a:r>
          </a:p>
        </p:txBody>
      </p:sp>
      <p:sp>
        <p:nvSpPr>
          <p:cNvPr id="29" name="Text Placeholder 28"/>
          <p:cNvSpPr>
            <a:spLocks noGrp="1"/>
          </p:cNvSpPr>
          <p:nvPr>
            <p:ph type="body" sz="quarter" idx="18" hasCustomPrompt="1"/>
          </p:nvPr>
        </p:nvSpPr>
        <p:spPr>
          <a:xfrm>
            <a:off x="730323" y="4354464"/>
            <a:ext cx="2511390" cy="1538336"/>
          </a:xfrm>
        </p:spPr>
        <p:txBody>
          <a:bodyPr>
            <a:normAutofit/>
          </a:bodyPr>
          <a:lstStyle>
            <a:lvl1pPr algn="ctr">
              <a:defRPr sz="1100"/>
            </a:lvl1pPr>
          </a:lstStyle>
          <a:p>
            <a:pPr lvl="0"/>
            <a:r>
              <a:rPr lang="en-US" dirty="0"/>
              <a:t>Edit text</a:t>
            </a:r>
          </a:p>
        </p:txBody>
      </p:sp>
      <p:sp>
        <p:nvSpPr>
          <p:cNvPr id="15" name="Text Placeholder 20"/>
          <p:cNvSpPr>
            <a:spLocks noGrp="1"/>
          </p:cNvSpPr>
          <p:nvPr>
            <p:ph type="body" sz="quarter" idx="20" hasCustomPrompt="1"/>
          </p:nvPr>
        </p:nvSpPr>
        <p:spPr>
          <a:xfrm>
            <a:off x="3470310" y="3998981"/>
            <a:ext cx="2511390" cy="342303"/>
          </a:xfrm>
        </p:spPr>
        <p:txBody>
          <a:bodyPr anchor="ctr">
            <a:noAutofit/>
          </a:bodyPr>
          <a:lstStyle>
            <a:lvl1pPr algn="ctr">
              <a:defRPr sz="1600" b="1">
                <a:solidFill>
                  <a:schemeClr val="accent1"/>
                </a:solidFill>
              </a:defRPr>
            </a:lvl1pPr>
          </a:lstStyle>
          <a:p>
            <a:pPr lvl="0"/>
            <a:r>
              <a:rPr lang="en-US" dirty="0"/>
              <a:t>Edit text</a:t>
            </a:r>
          </a:p>
        </p:txBody>
      </p:sp>
      <p:sp>
        <p:nvSpPr>
          <p:cNvPr id="16" name="Text Placeholder 28"/>
          <p:cNvSpPr>
            <a:spLocks noGrp="1"/>
          </p:cNvSpPr>
          <p:nvPr>
            <p:ph type="body" sz="quarter" idx="21" hasCustomPrompt="1"/>
          </p:nvPr>
        </p:nvSpPr>
        <p:spPr>
          <a:xfrm>
            <a:off x="3470312" y="4354464"/>
            <a:ext cx="2511390" cy="1538336"/>
          </a:xfrm>
        </p:spPr>
        <p:txBody>
          <a:bodyPr>
            <a:normAutofit/>
          </a:bodyPr>
          <a:lstStyle>
            <a:lvl1pPr algn="ctr">
              <a:defRPr sz="1100"/>
            </a:lvl1pPr>
          </a:lstStyle>
          <a:p>
            <a:pPr lvl="0"/>
            <a:r>
              <a:rPr lang="en-US" dirty="0"/>
              <a:t>Edit text</a:t>
            </a:r>
          </a:p>
        </p:txBody>
      </p:sp>
      <p:sp>
        <p:nvSpPr>
          <p:cNvPr id="18" name="Text Placeholder 20"/>
          <p:cNvSpPr>
            <a:spLocks noGrp="1"/>
          </p:cNvSpPr>
          <p:nvPr>
            <p:ph type="body" sz="quarter" idx="23" hasCustomPrompt="1"/>
          </p:nvPr>
        </p:nvSpPr>
        <p:spPr>
          <a:xfrm>
            <a:off x="6210298" y="3998981"/>
            <a:ext cx="2511392" cy="342303"/>
          </a:xfrm>
        </p:spPr>
        <p:txBody>
          <a:bodyPr anchor="ctr">
            <a:noAutofit/>
          </a:bodyPr>
          <a:lstStyle>
            <a:lvl1pPr algn="ctr">
              <a:defRPr sz="1600" b="1">
                <a:solidFill>
                  <a:schemeClr val="accent1"/>
                </a:solidFill>
              </a:defRPr>
            </a:lvl1pPr>
          </a:lstStyle>
          <a:p>
            <a:pPr lvl="0"/>
            <a:r>
              <a:rPr lang="en-US" dirty="0"/>
              <a:t>Edit text</a:t>
            </a:r>
          </a:p>
        </p:txBody>
      </p:sp>
      <p:sp>
        <p:nvSpPr>
          <p:cNvPr id="19" name="Text Placeholder 28"/>
          <p:cNvSpPr>
            <a:spLocks noGrp="1"/>
          </p:cNvSpPr>
          <p:nvPr>
            <p:ph type="body" sz="quarter" idx="24" hasCustomPrompt="1"/>
          </p:nvPr>
        </p:nvSpPr>
        <p:spPr>
          <a:xfrm>
            <a:off x="6210301" y="4354464"/>
            <a:ext cx="2511390" cy="1538336"/>
          </a:xfrm>
        </p:spPr>
        <p:txBody>
          <a:bodyPr>
            <a:normAutofit/>
          </a:bodyPr>
          <a:lstStyle>
            <a:lvl1pPr algn="ctr">
              <a:defRPr sz="1100"/>
            </a:lvl1pPr>
          </a:lstStyle>
          <a:p>
            <a:pPr lvl="0"/>
            <a:r>
              <a:rPr lang="en-US" dirty="0"/>
              <a:t>Edit text</a:t>
            </a:r>
          </a:p>
        </p:txBody>
      </p:sp>
      <p:sp>
        <p:nvSpPr>
          <p:cNvPr id="22" name="Text Placeholder 20"/>
          <p:cNvSpPr>
            <a:spLocks noGrp="1"/>
          </p:cNvSpPr>
          <p:nvPr>
            <p:ph type="body" sz="quarter" idx="26" hasCustomPrompt="1"/>
          </p:nvPr>
        </p:nvSpPr>
        <p:spPr>
          <a:xfrm>
            <a:off x="8950288" y="3998981"/>
            <a:ext cx="2511392" cy="342303"/>
          </a:xfrm>
        </p:spPr>
        <p:txBody>
          <a:bodyPr anchor="ctr">
            <a:noAutofit/>
          </a:bodyPr>
          <a:lstStyle>
            <a:lvl1pPr algn="ctr">
              <a:defRPr sz="1600" b="1">
                <a:solidFill>
                  <a:schemeClr val="accent1"/>
                </a:solidFill>
              </a:defRPr>
            </a:lvl1pPr>
          </a:lstStyle>
          <a:p>
            <a:pPr lvl="0"/>
            <a:r>
              <a:rPr lang="en-US" dirty="0"/>
              <a:t>Edit text</a:t>
            </a:r>
          </a:p>
        </p:txBody>
      </p:sp>
      <p:sp>
        <p:nvSpPr>
          <p:cNvPr id="28" name="Text Placeholder 28"/>
          <p:cNvSpPr>
            <a:spLocks noGrp="1"/>
          </p:cNvSpPr>
          <p:nvPr>
            <p:ph type="body" sz="quarter" idx="27" hasCustomPrompt="1"/>
          </p:nvPr>
        </p:nvSpPr>
        <p:spPr>
          <a:xfrm>
            <a:off x="8950290" y="4354464"/>
            <a:ext cx="2511390" cy="1538336"/>
          </a:xfrm>
        </p:spPr>
        <p:txBody>
          <a:bodyPr>
            <a:normAutofit/>
          </a:bodyPr>
          <a:lstStyle>
            <a:lvl1pPr algn="ctr">
              <a:defRPr sz="1100"/>
            </a:lvl1pPr>
          </a:lstStyle>
          <a:p>
            <a:pPr lvl="0"/>
            <a:r>
              <a:rPr lang="en-US" dirty="0"/>
              <a:t>Edit text</a:t>
            </a:r>
          </a:p>
        </p:txBody>
      </p:sp>
      <p:sp>
        <p:nvSpPr>
          <p:cNvPr id="36" name="Picture Placeholder 35"/>
          <p:cNvSpPr>
            <a:spLocks noGrp="1"/>
          </p:cNvSpPr>
          <p:nvPr>
            <p:ph type="pic" sz="quarter" idx="29"/>
          </p:nvPr>
        </p:nvSpPr>
        <p:spPr>
          <a:xfrm>
            <a:off x="3736005" y="1663499"/>
            <a:ext cx="1980000" cy="1980000"/>
          </a:xfrm>
          <a:prstGeom prst="ellipse">
            <a:avLst/>
          </a:prstGeom>
          <a:solidFill>
            <a:schemeClr val="bg1"/>
          </a:solidFill>
        </p:spPr>
        <p:txBody>
          <a:bodyPr wrap="square" anchor="ctr">
            <a:noAutofit/>
          </a:bodyPr>
          <a:lstStyle>
            <a:lvl1pPr algn="ctr">
              <a:defRPr/>
            </a:lvl1pPr>
          </a:lstStyle>
          <a:p>
            <a:r>
              <a:rPr lang="en-US"/>
              <a:t>Click icon to add picture</a:t>
            </a:r>
          </a:p>
        </p:txBody>
      </p:sp>
      <p:sp>
        <p:nvSpPr>
          <p:cNvPr id="37" name="Picture Placeholder 36"/>
          <p:cNvSpPr>
            <a:spLocks noGrp="1"/>
          </p:cNvSpPr>
          <p:nvPr>
            <p:ph type="pic" sz="quarter" idx="30"/>
          </p:nvPr>
        </p:nvSpPr>
        <p:spPr>
          <a:xfrm>
            <a:off x="6475994" y="1663499"/>
            <a:ext cx="1980000" cy="1980000"/>
          </a:xfrm>
          <a:prstGeom prst="ellipse">
            <a:avLst/>
          </a:prstGeom>
          <a:solidFill>
            <a:schemeClr val="bg1"/>
          </a:solidFill>
        </p:spPr>
        <p:txBody>
          <a:bodyPr wrap="square" anchor="ctr">
            <a:noAutofit/>
          </a:bodyPr>
          <a:lstStyle>
            <a:lvl1pPr algn="ctr">
              <a:defRPr/>
            </a:lvl1pPr>
          </a:lstStyle>
          <a:p>
            <a:r>
              <a:rPr lang="en-US"/>
              <a:t>Click icon to add picture</a:t>
            </a:r>
          </a:p>
        </p:txBody>
      </p:sp>
      <p:sp>
        <p:nvSpPr>
          <p:cNvPr id="38" name="Picture Placeholder 37"/>
          <p:cNvSpPr>
            <a:spLocks noGrp="1"/>
          </p:cNvSpPr>
          <p:nvPr>
            <p:ph type="pic" sz="quarter" idx="31"/>
          </p:nvPr>
        </p:nvSpPr>
        <p:spPr>
          <a:xfrm>
            <a:off x="9215983" y="1663499"/>
            <a:ext cx="1980000" cy="1980000"/>
          </a:xfrm>
          <a:prstGeom prst="ellipse">
            <a:avLst/>
          </a:prstGeom>
          <a:solidFill>
            <a:schemeClr val="bg1"/>
          </a:solidFill>
        </p:spPr>
        <p:txBody>
          <a:bodyPr wrap="square" anchor="ctr">
            <a:noAutofit/>
          </a:bodyPr>
          <a:lstStyle>
            <a:lvl1pPr algn="ctr">
              <a:defRPr/>
            </a:lvl1pPr>
          </a:lstStyle>
          <a:p>
            <a:r>
              <a:rPr lang="en-US"/>
              <a:t>Click icon to add picture</a:t>
            </a:r>
          </a:p>
        </p:txBody>
      </p:sp>
      <p:sp>
        <p:nvSpPr>
          <p:cNvPr id="17" name="Title 1">
            <a:extLst>
              <a:ext uri="{FF2B5EF4-FFF2-40B4-BE49-F238E27FC236}">
                <a16:creationId xmlns:a16="http://schemas.microsoft.com/office/drawing/2014/main" id="{8B2A1F1C-2AD8-402D-9024-2FC2B4BF62B7}"/>
              </a:ext>
            </a:extLst>
          </p:cNvPr>
          <p:cNvSpPr>
            <a:spLocks noGrp="1"/>
          </p:cNvSpPr>
          <p:nvPr>
            <p:ph type="title"/>
          </p:nvPr>
        </p:nvSpPr>
        <p:spPr>
          <a:xfrm>
            <a:off x="838200" y="204223"/>
            <a:ext cx="10515600" cy="1053078"/>
          </a:xfrm>
        </p:spPr>
        <p:txBody>
          <a:bodyPr/>
          <a:lstStyle/>
          <a:p>
            <a:r>
              <a:rPr lang="en-US"/>
              <a:t>Click to edit Master title style</a:t>
            </a:r>
            <a:endParaRPr lang="en-US" dirty="0"/>
          </a:p>
        </p:txBody>
      </p:sp>
    </p:spTree>
    <p:extLst>
      <p:ext uri="{BB962C8B-B14F-4D97-AF65-F5344CB8AC3E}">
        <p14:creationId xmlns:p14="http://schemas.microsoft.com/office/powerpoint/2010/main" val="4016237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0ECC5-E578-4D73-8CA5-25D59676B8DE}"/>
              </a:ext>
            </a:extLst>
          </p:cNvPr>
          <p:cNvSpPr>
            <a:spLocks noGrp="1"/>
          </p:cNvSpPr>
          <p:nvPr>
            <p:ph type="title"/>
          </p:nvPr>
        </p:nvSpPr>
        <p:spPr>
          <a:xfrm>
            <a:off x="747536" y="365126"/>
            <a:ext cx="10696930" cy="619199"/>
          </a:xfrm>
        </p:spPr>
        <p:txBody>
          <a:bodyPr/>
          <a:lstStyle>
            <a:lvl1pPr algn="ctr">
              <a:defRPr lang="en-US" dirty="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84FBE9E-2235-4B54-965B-17A67ABCB851}"/>
              </a:ext>
            </a:extLst>
          </p:cNvPr>
          <p:cNvSpPr>
            <a:spLocks noGrp="1"/>
          </p:cNvSpPr>
          <p:nvPr>
            <p:ph type="dt" sz="half" idx="10"/>
          </p:nvPr>
        </p:nvSpPr>
        <p:spPr/>
        <p:txBody>
          <a:bodyPr/>
          <a:lstStyle/>
          <a:p>
            <a:r>
              <a:rPr lang="en-US"/>
              <a:t>©2021 AtWork Systems, Inc.</a:t>
            </a:r>
            <a:endParaRPr lang="en-US" dirty="0"/>
          </a:p>
        </p:txBody>
      </p:sp>
      <p:sp>
        <p:nvSpPr>
          <p:cNvPr id="6" name="Footer Placeholder 5">
            <a:extLst>
              <a:ext uri="{FF2B5EF4-FFF2-40B4-BE49-F238E27FC236}">
                <a16:creationId xmlns:a16="http://schemas.microsoft.com/office/drawing/2014/main" id="{5765AA2F-EFFB-4D2E-9903-D5EAB406F1A4}"/>
              </a:ext>
            </a:extLst>
          </p:cNvPr>
          <p:cNvSpPr>
            <a:spLocks noGrp="1"/>
          </p:cNvSpPr>
          <p:nvPr>
            <p:ph type="ftr" sz="quarter" idx="11"/>
          </p:nvPr>
        </p:nvSpPr>
        <p:spPr/>
        <p:txBody>
          <a:bodyPr/>
          <a:lstStyle/>
          <a:p>
            <a:r>
              <a:rPr lang="en-US"/>
              <a:t>Proprietary and Confidential</a:t>
            </a:r>
            <a:endParaRPr lang="en-US" dirty="0"/>
          </a:p>
        </p:txBody>
      </p:sp>
      <p:sp>
        <p:nvSpPr>
          <p:cNvPr id="7" name="Slide Number Placeholder 6">
            <a:extLst>
              <a:ext uri="{FF2B5EF4-FFF2-40B4-BE49-F238E27FC236}">
                <a16:creationId xmlns:a16="http://schemas.microsoft.com/office/drawing/2014/main" id="{1547DA62-21DC-4D41-A7C1-F4A206C22FAB}"/>
              </a:ext>
            </a:extLst>
          </p:cNvPr>
          <p:cNvSpPr>
            <a:spLocks noGrp="1"/>
          </p:cNvSpPr>
          <p:nvPr>
            <p:ph type="sldNum" sz="quarter" idx="12"/>
          </p:nvPr>
        </p:nvSpPr>
        <p:spPr/>
        <p:txBody>
          <a:bodyPr/>
          <a:lstStyle/>
          <a:p>
            <a:fld id="{B2F9775F-A62D-49C6-AC14-EE0FFA7301F8}" type="slidenum">
              <a:rPr lang="en-US" smtClean="0"/>
              <a:t>‹#›</a:t>
            </a:fld>
            <a:endParaRPr lang="en-US"/>
          </a:p>
        </p:txBody>
      </p:sp>
      <p:sp>
        <p:nvSpPr>
          <p:cNvPr id="5" name="Text Placeholder 4">
            <a:extLst>
              <a:ext uri="{FF2B5EF4-FFF2-40B4-BE49-F238E27FC236}">
                <a16:creationId xmlns:a16="http://schemas.microsoft.com/office/drawing/2014/main" id="{DF6F05F5-ACC9-48E3-B497-9E0C8C85140F}"/>
              </a:ext>
            </a:extLst>
          </p:cNvPr>
          <p:cNvSpPr>
            <a:spLocks noGrp="1"/>
          </p:cNvSpPr>
          <p:nvPr>
            <p:ph type="body" sz="quarter" idx="13"/>
          </p:nvPr>
        </p:nvSpPr>
        <p:spPr>
          <a:xfrm>
            <a:off x="747536" y="4368800"/>
            <a:ext cx="4294364" cy="166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6487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1470" y="2665927"/>
            <a:ext cx="10482330" cy="844036"/>
          </a:xfrm>
        </p:spPr>
        <p:txBody>
          <a:bodyPr anchor="b">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Date Placeholder 13"/>
          <p:cNvSpPr>
            <a:spLocks noGrp="1"/>
          </p:cNvSpPr>
          <p:nvPr>
            <p:ph type="dt" sz="half" idx="10"/>
          </p:nvPr>
        </p:nvSpPr>
        <p:spPr/>
        <p:txBody>
          <a:bodyPr/>
          <a:lstStyle/>
          <a:p>
            <a:r>
              <a:rPr lang="en-US" dirty="0"/>
              <a:t>©2021 AtWork Systems, Inc.</a:t>
            </a:r>
          </a:p>
        </p:txBody>
      </p:sp>
      <p:sp>
        <p:nvSpPr>
          <p:cNvPr id="15" name="Footer Placeholder 14"/>
          <p:cNvSpPr>
            <a:spLocks noGrp="1"/>
          </p:cNvSpPr>
          <p:nvPr>
            <p:ph type="ftr" sz="quarter" idx="11"/>
          </p:nvPr>
        </p:nvSpPr>
        <p:spPr/>
        <p:txBody>
          <a:bodyPr/>
          <a:lstStyle/>
          <a:p>
            <a:r>
              <a:rPr lang="en-US"/>
              <a:t>Proprietary and Confidential</a:t>
            </a:r>
            <a:endParaRPr lang="en-US" dirty="0"/>
          </a:p>
        </p:txBody>
      </p:sp>
      <p:sp>
        <p:nvSpPr>
          <p:cNvPr id="16" name="Slide Number Placeholder 15"/>
          <p:cNvSpPr>
            <a:spLocks noGrp="1"/>
          </p:cNvSpPr>
          <p:nvPr>
            <p:ph type="sldNum" sz="quarter" idx="12"/>
          </p:nvPr>
        </p:nvSpPr>
        <p:spPr/>
        <p:txBody>
          <a:bodyPr/>
          <a:lstStyle/>
          <a:p>
            <a:fld id="{B2F9775F-A62D-49C6-AC14-EE0FFA7301F8}" type="slidenum">
              <a:rPr lang="en-US" smtClean="0"/>
              <a:t>‹#›</a:t>
            </a:fld>
            <a:endParaRPr lang="en-US"/>
          </a:p>
        </p:txBody>
      </p:sp>
    </p:spTree>
    <p:extLst>
      <p:ext uri="{BB962C8B-B14F-4D97-AF65-F5344CB8AC3E}">
        <p14:creationId xmlns:p14="http://schemas.microsoft.com/office/powerpoint/2010/main" val="4174951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C1941-12F6-4983-9B00-2747989BAA3D}"/>
              </a:ext>
            </a:extLst>
          </p:cNvPr>
          <p:cNvSpPr>
            <a:spLocks noGrp="1"/>
          </p:cNvSpPr>
          <p:nvPr>
            <p:ph sz="half" idx="1"/>
          </p:nvPr>
        </p:nvSpPr>
        <p:spPr>
          <a:xfrm>
            <a:off x="838200" y="991673"/>
            <a:ext cx="5181600" cy="51852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3D3179-72B8-493C-A914-809D4EFACA88}"/>
              </a:ext>
            </a:extLst>
          </p:cNvPr>
          <p:cNvSpPr>
            <a:spLocks noGrp="1"/>
          </p:cNvSpPr>
          <p:nvPr>
            <p:ph sz="half" idx="2"/>
          </p:nvPr>
        </p:nvSpPr>
        <p:spPr>
          <a:xfrm>
            <a:off x="6172200" y="991673"/>
            <a:ext cx="5181600" cy="51852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3EA1FC4D-0370-4A18-A23E-445BF7C3A9EE}"/>
              </a:ext>
            </a:extLst>
          </p:cNvPr>
          <p:cNvSpPr>
            <a:spLocks noGrp="1"/>
          </p:cNvSpPr>
          <p:nvPr>
            <p:ph type="title"/>
          </p:nvPr>
        </p:nvSpPr>
        <p:spPr>
          <a:xfrm>
            <a:off x="3296993" y="116312"/>
            <a:ext cx="7980608" cy="394729"/>
          </a:xfrm>
        </p:spPr>
        <p:txBody>
          <a:bodyPr>
            <a:noAutofit/>
          </a:bodyPr>
          <a:lstStyle>
            <a:lvl1pPr algn="r">
              <a:defRPr sz="2400" b="0"/>
            </a:lvl1pPr>
          </a:lstStyle>
          <a:p>
            <a:r>
              <a:rPr lang="en-US" dirty="0"/>
              <a:t>Click to edit Master title style</a:t>
            </a:r>
          </a:p>
        </p:txBody>
      </p:sp>
      <p:sp>
        <p:nvSpPr>
          <p:cNvPr id="9" name="Date Placeholder 10">
            <a:extLst>
              <a:ext uri="{FF2B5EF4-FFF2-40B4-BE49-F238E27FC236}">
                <a16:creationId xmlns:a16="http://schemas.microsoft.com/office/drawing/2014/main" id="{5E6A53F0-406D-4BE9-964D-CFEAEE2F7200}"/>
              </a:ext>
            </a:extLst>
          </p:cNvPr>
          <p:cNvSpPr>
            <a:spLocks noGrp="1"/>
          </p:cNvSpPr>
          <p:nvPr>
            <p:ph type="dt" sz="half" idx="10"/>
          </p:nvPr>
        </p:nvSpPr>
        <p:spPr>
          <a:xfrm>
            <a:off x="838200" y="6356350"/>
            <a:ext cx="2743200" cy="365125"/>
          </a:xfrm>
        </p:spPr>
        <p:txBody>
          <a:bodyPr/>
          <a:lstStyle/>
          <a:p>
            <a:r>
              <a:rPr lang="en-US" dirty="0"/>
              <a:t>©2021 AtWork Systems, Inc.</a:t>
            </a:r>
          </a:p>
        </p:txBody>
      </p:sp>
      <p:sp>
        <p:nvSpPr>
          <p:cNvPr id="10" name="Footer Placeholder 11">
            <a:extLst>
              <a:ext uri="{FF2B5EF4-FFF2-40B4-BE49-F238E27FC236}">
                <a16:creationId xmlns:a16="http://schemas.microsoft.com/office/drawing/2014/main" id="{522EBA06-9602-44A7-9DD0-D55E2397B8BE}"/>
              </a:ext>
            </a:extLst>
          </p:cNvPr>
          <p:cNvSpPr>
            <a:spLocks noGrp="1"/>
          </p:cNvSpPr>
          <p:nvPr>
            <p:ph type="ftr" sz="quarter" idx="11"/>
          </p:nvPr>
        </p:nvSpPr>
        <p:spPr>
          <a:xfrm>
            <a:off x="4038600" y="6356350"/>
            <a:ext cx="4114800" cy="365125"/>
          </a:xfrm>
        </p:spPr>
        <p:txBody>
          <a:bodyPr/>
          <a:lstStyle/>
          <a:p>
            <a:r>
              <a:rPr lang="en-US" dirty="0"/>
              <a:t>Proprietary and Confidential</a:t>
            </a:r>
          </a:p>
        </p:txBody>
      </p:sp>
      <p:sp>
        <p:nvSpPr>
          <p:cNvPr id="11" name="Slide Number Placeholder 12">
            <a:extLst>
              <a:ext uri="{FF2B5EF4-FFF2-40B4-BE49-F238E27FC236}">
                <a16:creationId xmlns:a16="http://schemas.microsoft.com/office/drawing/2014/main" id="{B95A791E-C8ED-4A8A-B403-6A3E9B59EE0A}"/>
              </a:ext>
            </a:extLst>
          </p:cNvPr>
          <p:cNvSpPr>
            <a:spLocks noGrp="1"/>
          </p:cNvSpPr>
          <p:nvPr>
            <p:ph type="sldNum" sz="quarter" idx="12"/>
          </p:nvPr>
        </p:nvSpPr>
        <p:spPr>
          <a:xfrm>
            <a:off x="8610600" y="6356350"/>
            <a:ext cx="2743200" cy="365125"/>
          </a:xfrm>
        </p:spPr>
        <p:txBody>
          <a:bodyPr/>
          <a:lstStyle>
            <a:lvl1pPr>
              <a:defRPr/>
            </a:lvl1pPr>
          </a:lstStyle>
          <a:p>
            <a:fld id="{D14557EB-77B9-41E6-959D-942F5EE86CD1}" type="slidenum">
              <a:rPr lang="en-US" smtClean="0"/>
              <a:pPr/>
              <a:t>‹#›</a:t>
            </a:fld>
            <a:endParaRPr lang="en-US" dirty="0"/>
          </a:p>
        </p:txBody>
      </p:sp>
      <p:pic>
        <p:nvPicPr>
          <p:cNvPr id="13" name="Picture 12">
            <a:extLst>
              <a:ext uri="{FF2B5EF4-FFF2-40B4-BE49-F238E27FC236}">
                <a16:creationId xmlns:a16="http://schemas.microsoft.com/office/drawing/2014/main" id="{D5ECF556-DE27-4F0B-ACCA-ECA363CF76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77696"/>
            <a:ext cx="2326771" cy="433345"/>
          </a:xfrm>
          <a:prstGeom prst="rect">
            <a:avLst/>
          </a:prstGeom>
        </p:spPr>
      </p:pic>
    </p:spTree>
    <p:extLst>
      <p:ext uri="{BB962C8B-B14F-4D97-AF65-F5344CB8AC3E}">
        <p14:creationId xmlns:p14="http://schemas.microsoft.com/office/powerpoint/2010/main" val="1312303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0B3E-5A8A-47AC-8E15-293ECF6CD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ED8CC-BD7B-4259-9550-663C38E532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71A0C-C5BB-4446-B37F-F6B7DADBA382}"/>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5" name="Footer Placeholder 4">
            <a:extLst>
              <a:ext uri="{FF2B5EF4-FFF2-40B4-BE49-F238E27FC236}">
                <a16:creationId xmlns:a16="http://schemas.microsoft.com/office/drawing/2014/main" id="{9A49DCA0-44BC-4AA3-841D-7B3CA7667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B358C-32FB-4A5B-95C1-F5A7AEFA719F}"/>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11297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4274-91AE-43FA-BEA0-5694C0F425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89F567-2E04-476A-A503-B732E7D42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B6C988-BDAA-494E-B8ED-59CFAAF1DD2C}"/>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5" name="Footer Placeholder 4">
            <a:extLst>
              <a:ext uri="{FF2B5EF4-FFF2-40B4-BE49-F238E27FC236}">
                <a16:creationId xmlns:a16="http://schemas.microsoft.com/office/drawing/2014/main" id="{F8AF57D5-010A-4CEA-A4FB-C29924581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8FD82-E4B8-4EB5-B3FE-5E51EE8D8577}"/>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362812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3B45-1F69-4990-9C01-DEEE8CAF1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CDE8A-5B1C-4EDC-AE4D-F1EFFB3295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09C3A-C424-48A4-98AE-F2AD44405B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63C13-2766-481C-9BFF-54ED73E088D9}"/>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6" name="Footer Placeholder 5">
            <a:extLst>
              <a:ext uri="{FF2B5EF4-FFF2-40B4-BE49-F238E27FC236}">
                <a16:creationId xmlns:a16="http://schemas.microsoft.com/office/drawing/2014/main" id="{18AD2005-37AC-4EBF-95D9-94EB8B10D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924E5-7DCA-4112-9246-843DA9ABA3BF}"/>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415336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BAC5-693F-4BB7-B3B0-7BA29BBC0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162953-A9DB-4350-9EF1-B61C26815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E3CCB9-DCE0-419C-B305-89FD08C80F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8794AB-2C6D-4CE8-9FDA-11530F58F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B7245C-0A3D-4F72-ABA6-67F4EE237E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C7F13-BCBD-4BC7-A9DA-6F2BE7312C4E}"/>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8" name="Footer Placeholder 7">
            <a:extLst>
              <a:ext uri="{FF2B5EF4-FFF2-40B4-BE49-F238E27FC236}">
                <a16:creationId xmlns:a16="http://schemas.microsoft.com/office/drawing/2014/main" id="{4CA9B051-965A-4BC6-8704-22C5D00F3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ABA041-145A-4965-AB76-8A22CBE0C6F1}"/>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81230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FCC5-BEE2-4425-A561-75EDBEAAD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B4F0A-D27C-4E74-B2DA-3B4DD3C4C95A}"/>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4" name="Footer Placeholder 3">
            <a:extLst>
              <a:ext uri="{FF2B5EF4-FFF2-40B4-BE49-F238E27FC236}">
                <a16:creationId xmlns:a16="http://schemas.microsoft.com/office/drawing/2014/main" id="{D2B704B8-7CC1-46AF-9A7A-74E2C8FBD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F8A3D-9CBA-4771-91D3-F541A2480BB2}"/>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104737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29265-4605-4E72-B53B-45B22375BFBE}"/>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3" name="Footer Placeholder 2">
            <a:extLst>
              <a:ext uri="{FF2B5EF4-FFF2-40B4-BE49-F238E27FC236}">
                <a16:creationId xmlns:a16="http://schemas.microsoft.com/office/drawing/2014/main" id="{F675F736-AF1F-458B-8E17-CE3F358A70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9512AD-732A-453E-812C-9CAA3D0A50A5}"/>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393727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BA1B-B742-48D0-B6EF-FD59C12B4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D1C96E-0D64-471F-8F6E-F4C06C940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A4438-C0B5-44A9-9028-A25230380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A6B0E7-8722-4CCA-8997-842112E04EC2}"/>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6" name="Footer Placeholder 5">
            <a:extLst>
              <a:ext uri="{FF2B5EF4-FFF2-40B4-BE49-F238E27FC236}">
                <a16:creationId xmlns:a16="http://schemas.microsoft.com/office/drawing/2014/main" id="{55DFE22E-84BB-44CB-875E-B23E8CE8B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9DBFB-FEC3-4640-A1E6-751B74891FE0}"/>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145768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F4E4-3F7E-4B4A-BF50-1D1C0C39B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4668D-4081-418F-A7B9-257702CDC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81F108-0599-4243-9856-4AFA5F537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6A5CFD-C140-4B0B-8979-711EE6984AFB}"/>
              </a:ext>
            </a:extLst>
          </p:cNvPr>
          <p:cNvSpPr>
            <a:spLocks noGrp="1"/>
          </p:cNvSpPr>
          <p:nvPr>
            <p:ph type="dt" sz="half" idx="10"/>
          </p:nvPr>
        </p:nvSpPr>
        <p:spPr/>
        <p:txBody>
          <a:bodyPr/>
          <a:lstStyle/>
          <a:p>
            <a:fld id="{53E017D0-242A-43F0-B16C-E5B8E3FA236A}" type="datetimeFigureOut">
              <a:rPr lang="en-US" smtClean="0"/>
              <a:t>3/2/23</a:t>
            </a:fld>
            <a:endParaRPr lang="en-US"/>
          </a:p>
        </p:txBody>
      </p:sp>
      <p:sp>
        <p:nvSpPr>
          <p:cNvPr id="6" name="Footer Placeholder 5">
            <a:extLst>
              <a:ext uri="{FF2B5EF4-FFF2-40B4-BE49-F238E27FC236}">
                <a16:creationId xmlns:a16="http://schemas.microsoft.com/office/drawing/2014/main" id="{F44B0638-E959-432C-AD14-FEECF4F35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3E147-35C6-47A8-9A04-8E918FC3DA57}"/>
              </a:ext>
            </a:extLst>
          </p:cNvPr>
          <p:cNvSpPr>
            <a:spLocks noGrp="1"/>
          </p:cNvSpPr>
          <p:nvPr>
            <p:ph type="sldNum" sz="quarter" idx="12"/>
          </p:nvPr>
        </p:nvSpPr>
        <p:spPr/>
        <p:txBody>
          <a:bodyPr/>
          <a:lstStyle/>
          <a:p>
            <a:fld id="{18386879-A909-4956-A9D8-D06856D1543E}" type="slidenum">
              <a:rPr lang="en-US" smtClean="0"/>
              <a:t>‹#›</a:t>
            </a:fld>
            <a:endParaRPr lang="en-US"/>
          </a:p>
        </p:txBody>
      </p:sp>
    </p:spTree>
    <p:extLst>
      <p:ext uri="{BB962C8B-B14F-4D97-AF65-F5344CB8AC3E}">
        <p14:creationId xmlns:p14="http://schemas.microsoft.com/office/powerpoint/2010/main" val="405688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B4DC9-36D4-4B00-A3D2-7151707422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20490-B82F-49B3-BBDD-8CAAF274F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27557-B6EF-4498-866F-1C810C301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017D0-242A-43F0-B16C-E5B8E3FA236A}" type="datetimeFigureOut">
              <a:rPr lang="en-US" smtClean="0"/>
              <a:t>3/2/23</a:t>
            </a:fld>
            <a:endParaRPr lang="en-US"/>
          </a:p>
        </p:txBody>
      </p:sp>
      <p:sp>
        <p:nvSpPr>
          <p:cNvPr id="5" name="Footer Placeholder 4">
            <a:extLst>
              <a:ext uri="{FF2B5EF4-FFF2-40B4-BE49-F238E27FC236}">
                <a16:creationId xmlns:a16="http://schemas.microsoft.com/office/drawing/2014/main" id="{F207E975-98E1-4046-A75A-B7AE78FE0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0EA5E6-B31E-4736-A616-B9379A53A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6879-A909-4956-A9D8-D06856D1543E}" type="slidenum">
              <a:rPr lang="en-US" smtClean="0"/>
              <a:t>‹#›</a:t>
            </a:fld>
            <a:endParaRPr lang="en-US"/>
          </a:p>
        </p:txBody>
      </p:sp>
    </p:spTree>
    <p:extLst>
      <p:ext uri="{BB962C8B-B14F-4D97-AF65-F5344CB8AC3E}">
        <p14:creationId xmlns:p14="http://schemas.microsoft.com/office/powerpoint/2010/main" val="28320440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5000"/>
          </a:schemeClr>
        </a:solidFill>
        <a:effectLst/>
      </p:bgPr>
    </p:bg>
    <p:spTree>
      <p:nvGrpSpPr>
        <p:cNvPr id="1" name=""/>
        <p:cNvGrpSpPr/>
        <p:nvPr/>
      </p:nvGrpSpPr>
      <p:grpSpPr>
        <a:xfrm>
          <a:off x="0" y="0"/>
          <a:ext cx="0" cy="0"/>
          <a:chOff x="0" y="0"/>
          <a:chExt cx="0" cy="0"/>
        </a:xfrm>
      </p:grpSpPr>
      <p:pic>
        <p:nvPicPr>
          <p:cNvPr id="10" name="Picture 9" descr="A picture containing night&#10;&#10;Description automatically generated">
            <a:extLst>
              <a:ext uri="{FF2B5EF4-FFF2-40B4-BE49-F238E27FC236}">
                <a16:creationId xmlns:a16="http://schemas.microsoft.com/office/drawing/2014/main" id="{207128CC-DDEE-4B80-B3DA-ED48F1642339}"/>
              </a:ext>
            </a:extLst>
          </p:cNvPr>
          <p:cNvPicPr>
            <a:picLocks noChangeAspect="1"/>
          </p:cNvPicPr>
          <p:nvPr/>
        </p:nvPicPr>
        <p:blipFill>
          <a:blip r:embed="rId8">
            <a:alphaModFix amt="9000"/>
          </a:blip>
          <a:stretch>
            <a:fillRect/>
          </a:stretch>
        </p:blipFill>
        <p:spPr>
          <a:xfrm flipH="1">
            <a:off x="1222710" y="0"/>
            <a:ext cx="10969290" cy="6858000"/>
          </a:xfrm>
          <a:prstGeom prst="rect">
            <a:avLst/>
          </a:prstGeom>
        </p:spPr>
      </p:pic>
      <p:sp>
        <p:nvSpPr>
          <p:cNvPr id="2" name="Title Placeholder 1">
            <a:extLst>
              <a:ext uri="{FF2B5EF4-FFF2-40B4-BE49-F238E27FC236}">
                <a16:creationId xmlns:a16="http://schemas.microsoft.com/office/drawing/2014/main" id="{7DBCEAA7-5327-4CD7-BE09-4A4199D01A10}"/>
              </a:ext>
            </a:extLst>
          </p:cNvPr>
          <p:cNvSpPr>
            <a:spLocks noGrp="1"/>
          </p:cNvSpPr>
          <p:nvPr>
            <p:ph type="title"/>
          </p:nvPr>
        </p:nvSpPr>
        <p:spPr>
          <a:xfrm>
            <a:off x="838200" y="365126"/>
            <a:ext cx="10515600" cy="7186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249EC-7BC6-41DF-8500-5266D2B609CF}"/>
              </a:ext>
            </a:extLst>
          </p:cNvPr>
          <p:cNvSpPr>
            <a:spLocks noGrp="1"/>
          </p:cNvSpPr>
          <p:nvPr>
            <p:ph type="body" idx="1"/>
          </p:nvPr>
        </p:nvSpPr>
        <p:spPr>
          <a:xfrm>
            <a:off x="838200" y="1303867"/>
            <a:ext cx="10515600" cy="4873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AFA521E-04A9-4D72-B836-020F17FB4D42}"/>
              </a:ext>
            </a:extLst>
          </p:cNvPr>
          <p:cNvSpPr>
            <a:spLocks noGrp="1"/>
          </p:cNvSpPr>
          <p:nvPr>
            <p:ph type="sldNum" sz="quarter" idx="4"/>
          </p:nvPr>
        </p:nvSpPr>
        <p:spPr>
          <a:xfrm>
            <a:off x="11694870" y="6425360"/>
            <a:ext cx="392724"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fld id="{B2F9775F-A62D-49C6-AC14-EE0FFA7301F8}" type="slidenum">
              <a:rPr lang="en-US" smtClean="0"/>
              <a:t>‹#›</a:t>
            </a:fld>
            <a:endParaRPr lang="en-US"/>
          </a:p>
        </p:txBody>
      </p:sp>
      <p:sp>
        <p:nvSpPr>
          <p:cNvPr id="8" name="Date Placeholder 7">
            <a:extLst>
              <a:ext uri="{FF2B5EF4-FFF2-40B4-BE49-F238E27FC236}">
                <a16:creationId xmlns:a16="http://schemas.microsoft.com/office/drawing/2014/main" id="{9B1AB5A5-7A62-4B48-8448-35AB14A86049}"/>
              </a:ext>
            </a:extLst>
          </p:cNvPr>
          <p:cNvSpPr>
            <a:spLocks noGrp="1"/>
          </p:cNvSpPr>
          <p:nvPr>
            <p:ph type="dt" sz="half" idx="2"/>
          </p:nvPr>
        </p:nvSpPr>
        <p:spPr>
          <a:xfrm>
            <a:off x="4724400" y="6425360"/>
            <a:ext cx="27432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a:t>©2021 AtWork Systems, Inc.</a:t>
            </a:r>
            <a:endParaRPr lang="en-US" dirty="0"/>
          </a:p>
        </p:txBody>
      </p:sp>
      <p:sp>
        <p:nvSpPr>
          <p:cNvPr id="9" name="Footer Placeholder 8">
            <a:extLst>
              <a:ext uri="{FF2B5EF4-FFF2-40B4-BE49-F238E27FC236}">
                <a16:creationId xmlns:a16="http://schemas.microsoft.com/office/drawing/2014/main" id="{704A1745-35F7-444E-B026-D44C2929C3D0}"/>
              </a:ext>
            </a:extLst>
          </p:cNvPr>
          <p:cNvSpPr>
            <a:spLocks noGrp="1"/>
          </p:cNvSpPr>
          <p:nvPr>
            <p:ph type="ftr" sz="quarter" idx="3"/>
          </p:nvPr>
        </p:nvSpPr>
        <p:spPr>
          <a:xfrm>
            <a:off x="7186246" y="6425360"/>
            <a:ext cx="457844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Proprietary and Confidential</a:t>
            </a:r>
            <a:endParaRPr lang="en-US" dirty="0"/>
          </a:p>
        </p:txBody>
      </p:sp>
    </p:spTree>
    <p:extLst>
      <p:ext uri="{BB962C8B-B14F-4D97-AF65-F5344CB8AC3E}">
        <p14:creationId xmlns:p14="http://schemas.microsoft.com/office/powerpoint/2010/main" val="21541456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55"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hyperlink" Target="https://photoeverywhere.co.uk/east/sydney/slides/sydney_town_hall.ht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20.jpeg"/><Relationship Id="rId4" Type="http://schemas.openxmlformats.org/officeDocument/2006/relationships/image" Target="../media/image1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AA7355-03C8-4314-BA46-D26DCBD91569}"/>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5"/>
          <a:stretch/>
        </p:blipFill>
        <p:spPr>
          <a:xfrm>
            <a:off x="-70945" y="-281416"/>
            <a:ext cx="12262945" cy="7071901"/>
          </a:xfrm>
          <a:prstGeom prst="rect">
            <a:avLst/>
          </a:prstGeom>
        </p:spPr>
      </p:pic>
      <p:sp>
        <p:nvSpPr>
          <p:cNvPr id="2" name="Title 1">
            <a:extLst>
              <a:ext uri="{FF2B5EF4-FFF2-40B4-BE49-F238E27FC236}">
                <a16:creationId xmlns:a16="http://schemas.microsoft.com/office/drawing/2014/main" id="{28D68314-E8B8-B44D-AEA6-B7FA402E3847}"/>
              </a:ext>
            </a:extLst>
          </p:cNvPr>
          <p:cNvSpPr>
            <a:spLocks noGrp="1"/>
          </p:cNvSpPr>
          <p:nvPr>
            <p:ph type="ctrTitle"/>
          </p:nvPr>
        </p:nvSpPr>
        <p:spPr>
          <a:xfrm>
            <a:off x="0" y="2619070"/>
            <a:ext cx="11009870" cy="916880"/>
          </a:xfrm>
        </p:spPr>
        <p:txBody>
          <a:bodyPr>
            <a:normAutofit/>
          </a:bodyPr>
          <a:lstStyle/>
          <a:p>
            <a:r>
              <a:rPr lang="en-US" dirty="0">
                <a:solidFill>
                  <a:schemeClr val="bg1"/>
                </a:solidFill>
              </a:rPr>
              <a:t>Your Company Managed Services</a:t>
            </a:r>
          </a:p>
        </p:txBody>
      </p:sp>
      <p:sp>
        <p:nvSpPr>
          <p:cNvPr id="4" name="Date Placeholder 3">
            <a:extLst>
              <a:ext uri="{FF2B5EF4-FFF2-40B4-BE49-F238E27FC236}">
                <a16:creationId xmlns:a16="http://schemas.microsoft.com/office/drawing/2014/main" id="{FEF38F15-772E-3E4E-B62B-B2A47C84D521}"/>
              </a:ext>
            </a:extLst>
          </p:cNvPr>
          <p:cNvSpPr>
            <a:spLocks noGrp="1"/>
          </p:cNvSpPr>
          <p:nvPr>
            <p:ph type="dt" sz="half" idx="10"/>
          </p:nvPr>
        </p:nvSpPr>
        <p:spPr/>
        <p:txBody>
          <a:bodyPr/>
          <a:lstStyle/>
          <a:p>
            <a:r>
              <a:rPr lang="en-US"/>
              <a:t>©2021 AtWork Systems, Inc.</a:t>
            </a:r>
            <a:endParaRPr lang="en-US" dirty="0"/>
          </a:p>
        </p:txBody>
      </p:sp>
      <p:sp>
        <p:nvSpPr>
          <p:cNvPr id="5" name="Footer Placeholder 4">
            <a:extLst>
              <a:ext uri="{FF2B5EF4-FFF2-40B4-BE49-F238E27FC236}">
                <a16:creationId xmlns:a16="http://schemas.microsoft.com/office/drawing/2014/main" id="{DFDE0500-21CE-974F-BFEE-B52914A841AA}"/>
              </a:ext>
            </a:extLst>
          </p:cNvPr>
          <p:cNvSpPr>
            <a:spLocks noGrp="1"/>
          </p:cNvSpPr>
          <p:nvPr>
            <p:ph type="ftr" sz="quarter" idx="11"/>
          </p:nvPr>
        </p:nvSpPr>
        <p:spPr/>
        <p:txBody>
          <a:bodyPr/>
          <a:lstStyle/>
          <a:p>
            <a:r>
              <a:rPr lang="en-US" dirty="0"/>
              <a:t>Proprietary and Confidential</a:t>
            </a:r>
          </a:p>
        </p:txBody>
      </p:sp>
      <p:sp>
        <p:nvSpPr>
          <p:cNvPr id="6" name="Slide Number Placeholder 5">
            <a:extLst>
              <a:ext uri="{FF2B5EF4-FFF2-40B4-BE49-F238E27FC236}">
                <a16:creationId xmlns:a16="http://schemas.microsoft.com/office/drawing/2014/main" id="{B83F8D2C-066F-B249-8233-CDB00FCE90F1}"/>
              </a:ext>
            </a:extLst>
          </p:cNvPr>
          <p:cNvSpPr>
            <a:spLocks noGrp="1"/>
          </p:cNvSpPr>
          <p:nvPr>
            <p:ph type="sldNum" sz="quarter" idx="12"/>
          </p:nvPr>
        </p:nvSpPr>
        <p:spPr/>
        <p:txBody>
          <a:bodyPr/>
          <a:lstStyle/>
          <a:p>
            <a:fld id="{B2F9775F-A62D-49C6-AC14-EE0FFA7301F8}" type="slidenum">
              <a:rPr lang="en-US" smtClean="0"/>
              <a:t>1</a:t>
            </a:fld>
            <a:endParaRPr lang="en-US"/>
          </a:p>
        </p:txBody>
      </p:sp>
      <p:pic>
        <p:nvPicPr>
          <p:cNvPr id="7" name="Picture 6">
            <a:extLst>
              <a:ext uri="{FF2B5EF4-FFF2-40B4-BE49-F238E27FC236}">
                <a16:creationId xmlns:a16="http://schemas.microsoft.com/office/drawing/2014/main" id="{91E62410-9C4E-4E5A-9004-A768395A8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816" y="473434"/>
            <a:ext cx="5854184" cy="1090300"/>
          </a:xfrm>
          <a:prstGeom prst="rect">
            <a:avLst/>
          </a:prstGeom>
        </p:spPr>
      </p:pic>
    </p:spTree>
    <p:extLst>
      <p:ext uri="{BB962C8B-B14F-4D97-AF65-F5344CB8AC3E}">
        <p14:creationId xmlns:p14="http://schemas.microsoft.com/office/powerpoint/2010/main" val="2951497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2">
            <a:extLst>
              <a:ext uri="{FF2B5EF4-FFF2-40B4-BE49-F238E27FC236}">
                <a16:creationId xmlns:a16="http://schemas.microsoft.com/office/drawing/2014/main" id="{1E482236-012B-4049-97DA-A29C28AB228E}"/>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48D0E0-78B3-46FC-9E92-8E1BC2DEC0AA}" type="slidenum">
              <a:rPr kumimoji="0" lang="en-US" sz="105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43" name="Rectangle 42">
            <a:extLst>
              <a:ext uri="{FF2B5EF4-FFF2-40B4-BE49-F238E27FC236}">
                <a16:creationId xmlns:a16="http://schemas.microsoft.com/office/drawing/2014/main" id="{6DB7D104-5107-4809-B006-405D417B70C1}"/>
              </a:ext>
            </a:extLst>
          </p:cNvPr>
          <p:cNvSpPr/>
          <p:nvPr/>
        </p:nvSpPr>
        <p:spPr>
          <a:xfrm flipV="1">
            <a:off x="1186" y="6802575"/>
            <a:ext cx="12190813" cy="55425"/>
          </a:xfrm>
          <a:prstGeom prst="rect">
            <a:avLst/>
          </a:prstGeom>
          <a:solidFill>
            <a:srgbClr val="171827">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48" name="Footer Placeholder 47">
            <a:extLst>
              <a:ext uri="{FF2B5EF4-FFF2-40B4-BE49-F238E27FC236}">
                <a16:creationId xmlns:a16="http://schemas.microsoft.com/office/drawing/2014/main" id="{D0F5F38A-E085-4376-B934-DD0E760ABD15}"/>
              </a:ext>
            </a:extLst>
          </p:cNvPr>
          <p:cNvSpPr>
            <a:spLocks noGrp="1"/>
          </p:cNvSpPr>
          <p:nvPr>
            <p:ph type="ftr" sz="quarter" idx="12"/>
          </p:nvPr>
        </p:nvSpPr>
        <p:spPr>
          <a:xfrm>
            <a:off x="8283922" y="6425360"/>
            <a:ext cx="34807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Open Sans"/>
                <a:ea typeface="+mn-ea"/>
                <a:cs typeface="+mn-cs"/>
              </a:rPr>
              <a:t>©2020 AtWork Systems, Inc. Proprietary and Confidential</a:t>
            </a:r>
            <a:endParaRPr kumimoji="0" lang="en-US" sz="900" b="0" i="0" u="none" strike="noStrike" kern="1200" cap="none" spc="0" normalizeH="0" baseline="0" noProof="0" dirty="0">
              <a:ln>
                <a:noFill/>
              </a:ln>
              <a:solidFill>
                <a:prstClr val="black">
                  <a:tint val="75000"/>
                </a:prstClr>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9C37C2B9-F209-47CF-A7BA-6F44D620CAAA}"/>
              </a:ext>
            </a:extLst>
          </p:cNvPr>
          <p:cNvSpPr txBox="1"/>
          <p:nvPr/>
        </p:nvSpPr>
        <p:spPr>
          <a:xfrm>
            <a:off x="392646" y="554981"/>
            <a:ext cx="11144248" cy="400110"/>
          </a:xfrm>
          <a:prstGeom prst="rect">
            <a:avLst/>
          </a:prstGeom>
          <a:noFill/>
        </p:spPr>
        <p:txBody>
          <a:bodyPr wrap="square" rtlCol="0">
            <a:spAutoFit/>
          </a:bodyPr>
          <a:lstStyle/>
          <a:p>
            <a:pPr algn="ctr"/>
            <a:r>
              <a:rPr lang="en-US" sz="2000" b="1" dirty="0">
                <a:solidFill>
                  <a:schemeClr val="accent4"/>
                </a:solidFill>
                <a:latin typeface="+mj-lt"/>
              </a:rPr>
              <a:t>SEAMLESS INTEGRATION STREAMLINES OPERATIONS</a:t>
            </a:r>
          </a:p>
        </p:txBody>
      </p:sp>
      <p:pic>
        <p:nvPicPr>
          <p:cNvPr id="13" name="Picture 12">
            <a:extLst>
              <a:ext uri="{FF2B5EF4-FFF2-40B4-BE49-F238E27FC236}">
                <a16:creationId xmlns:a16="http://schemas.microsoft.com/office/drawing/2014/main" id="{B2A4683B-A74B-4945-A62E-D06D3B11808A}"/>
              </a:ext>
            </a:extLst>
          </p:cNvPr>
          <p:cNvPicPr>
            <a:picLocks noChangeAspect="1"/>
          </p:cNvPicPr>
          <p:nvPr/>
        </p:nvPicPr>
        <p:blipFill>
          <a:blip r:embed="rId3"/>
          <a:stretch>
            <a:fillRect/>
          </a:stretch>
        </p:blipFill>
        <p:spPr>
          <a:xfrm>
            <a:off x="3937782" y="1984053"/>
            <a:ext cx="4023231" cy="233175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F39B8E7-3397-458D-A8D6-8A49D7BFD063}"/>
              </a:ext>
            </a:extLst>
          </p:cNvPr>
          <p:cNvPicPr>
            <a:picLocks noChangeAspect="1"/>
          </p:cNvPicPr>
          <p:nvPr/>
        </p:nvPicPr>
        <p:blipFill rotWithShape="1">
          <a:blip r:embed="rId4"/>
          <a:srcRect l="1064" t="9523" r="-197" b="1697"/>
          <a:stretch/>
        </p:blipFill>
        <p:spPr>
          <a:xfrm>
            <a:off x="539489" y="563064"/>
            <a:ext cx="2323821" cy="120120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90359BE-B461-4EDC-ACBD-A5BEAF76DE11}"/>
              </a:ext>
            </a:extLst>
          </p:cNvPr>
          <p:cNvPicPr>
            <a:picLocks noChangeAspect="1"/>
          </p:cNvPicPr>
          <p:nvPr/>
        </p:nvPicPr>
        <p:blipFill rotWithShape="1">
          <a:blip r:embed="rId5"/>
          <a:srcRect l="571" t="9524" r="-32" b="1696"/>
          <a:stretch/>
        </p:blipFill>
        <p:spPr>
          <a:xfrm>
            <a:off x="600763" y="2595456"/>
            <a:ext cx="2148769" cy="122434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A646B9A-35A4-4CFB-AABC-8B924052B8D7}"/>
              </a:ext>
            </a:extLst>
          </p:cNvPr>
          <p:cNvPicPr>
            <a:picLocks noChangeAspect="1"/>
          </p:cNvPicPr>
          <p:nvPr/>
        </p:nvPicPr>
        <p:blipFill rotWithShape="1">
          <a:blip r:embed="rId6"/>
          <a:srcRect l="39676" t="55894" r="39346"/>
          <a:stretch/>
        </p:blipFill>
        <p:spPr>
          <a:xfrm>
            <a:off x="8759486" y="4758863"/>
            <a:ext cx="1543864" cy="191652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894B1C3-CDD8-4AD8-B567-BF20D70BC703}"/>
              </a:ext>
            </a:extLst>
          </p:cNvPr>
          <p:cNvPicPr>
            <a:picLocks noChangeAspect="1"/>
          </p:cNvPicPr>
          <p:nvPr/>
        </p:nvPicPr>
        <p:blipFill rotWithShape="1">
          <a:blip r:embed="rId7"/>
          <a:srcRect l="31004" t="14042" r="31875" b="4681"/>
          <a:stretch/>
        </p:blipFill>
        <p:spPr>
          <a:xfrm>
            <a:off x="472843" y="4489258"/>
            <a:ext cx="1410172" cy="1805678"/>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8D5FE5A5-D457-4AE0-8D0E-C5E8F47A00E8}"/>
              </a:ext>
            </a:extLst>
          </p:cNvPr>
          <p:cNvSpPr txBox="1">
            <a:spLocks/>
          </p:cNvSpPr>
          <p:nvPr/>
        </p:nvSpPr>
        <p:spPr>
          <a:xfrm>
            <a:off x="7975046" y="4182845"/>
            <a:ext cx="2088943" cy="48670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1600" dirty="0"/>
              <a:t>Customer Invoices</a:t>
            </a:r>
          </a:p>
        </p:txBody>
      </p:sp>
      <p:sp>
        <p:nvSpPr>
          <p:cNvPr id="16" name="Title 1">
            <a:extLst>
              <a:ext uri="{FF2B5EF4-FFF2-40B4-BE49-F238E27FC236}">
                <a16:creationId xmlns:a16="http://schemas.microsoft.com/office/drawing/2014/main" id="{24D6B439-06DB-4B26-ACC0-56881ACEF4BD}"/>
              </a:ext>
            </a:extLst>
          </p:cNvPr>
          <p:cNvSpPr txBox="1">
            <a:spLocks/>
          </p:cNvSpPr>
          <p:nvPr/>
        </p:nvSpPr>
        <p:spPr>
          <a:xfrm>
            <a:off x="9020415" y="549047"/>
            <a:ext cx="2088943" cy="48670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1600" dirty="0"/>
              <a:t>Status Reports</a:t>
            </a:r>
          </a:p>
        </p:txBody>
      </p:sp>
      <p:sp>
        <p:nvSpPr>
          <p:cNvPr id="18" name="Title 1">
            <a:extLst>
              <a:ext uri="{FF2B5EF4-FFF2-40B4-BE49-F238E27FC236}">
                <a16:creationId xmlns:a16="http://schemas.microsoft.com/office/drawing/2014/main" id="{B19B6056-0733-42B1-A4E4-12F9C74CA8C7}"/>
              </a:ext>
            </a:extLst>
          </p:cNvPr>
          <p:cNvSpPr txBox="1">
            <a:spLocks/>
          </p:cNvSpPr>
          <p:nvPr/>
        </p:nvSpPr>
        <p:spPr>
          <a:xfrm>
            <a:off x="-2854" y="4050241"/>
            <a:ext cx="2088943" cy="48670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1600" dirty="0"/>
              <a:t>Purchase Orders</a:t>
            </a:r>
          </a:p>
        </p:txBody>
      </p:sp>
      <p:sp>
        <p:nvSpPr>
          <p:cNvPr id="20" name="Title 1">
            <a:extLst>
              <a:ext uri="{FF2B5EF4-FFF2-40B4-BE49-F238E27FC236}">
                <a16:creationId xmlns:a16="http://schemas.microsoft.com/office/drawing/2014/main" id="{6E437C21-5CE5-4300-9DFA-27836E03DEAF}"/>
              </a:ext>
            </a:extLst>
          </p:cNvPr>
          <p:cNvSpPr txBox="1">
            <a:spLocks/>
          </p:cNvSpPr>
          <p:nvPr/>
        </p:nvSpPr>
        <p:spPr>
          <a:xfrm>
            <a:off x="539489" y="2141742"/>
            <a:ext cx="2088943" cy="48670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1600" dirty="0"/>
              <a:t>Expense Reports</a:t>
            </a:r>
          </a:p>
        </p:txBody>
      </p:sp>
      <p:sp>
        <p:nvSpPr>
          <p:cNvPr id="22" name="Title 1">
            <a:extLst>
              <a:ext uri="{FF2B5EF4-FFF2-40B4-BE49-F238E27FC236}">
                <a16:creationId xmlns:a16="http://schemas.microsoft.com/office/drawing/2014/main" id="{F702D08F-2525-4A56-80AB-6E26AB8FDEA9}"/>
              </a:ext>
            </a:extLst>
          </p:cNvPr>
          <p:cNvSpPr txBox="1">
            <a:spLocks/>
          </p:cNvSpPr>
          <p:nvPr/>
        </p:nvSpPr>
        <p:spPr>
          <a:xfrm>
            <a:off x="173788" y="488204"/>
            <a:ext cx="2088943" cy="48670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1600" dirty="0"/>
              <a:t>Timesheets</a:t>
            </a:r>
          </a:p>
        </p:txBody>
      </p:sp>
      <p:pic>
        <p:nvPicPr>
          <p:cNvPr id="26" name="Picture 25">
            <a:extLst>
              <a:ext uri="{FF2B5EF4-FFF2-40B4-BE49-F238E27FC236}">
                <a16:creationId xmlns:a16="http://schemas.microsoft.com/office/drawing/2014/main" id="{C54C50E9-4AA3-41F8-838C-0CF7567BC16C}"/>
              </a:ext>
            </a:extLst>
          </p:cNvPr>
          <p:cNvPicPr>
            <a:picLocks noChangeAspect="1"/>
          </p:cNvPicPr>
          <p:nvPr/>
        </p:nvPicPr>
        <p:blipFill rotWithShape="1">
          <a:blip r:embed="rId8"/>
          <a:srcRect t="9524" r="1283"/>
          <a:stretch/>
        </p:blipFill>
        <p:spPr>
          <a:xfrm>
            <a:off x="2262731" y="5078675"/>
            <a:ext cx="1936640" cy="1476413"/>
          </a:xfrm>
          <a:prstGeom prst="rect">
            <a:avLst/>
          </a:prstGeom>
          <a:ln>
            <a:noFill/>
          </a:ln>
          <a:effectLst>
            <a:outerShdw blurRad="292100" dist="139700" dir="2700000" algn="tl" rotWithShape="0">
              <a:srgbClr val="333333">
                <a:alpha val="65000"/>
              </a:srgbClr>
            </a:outerShdw>
          </a:effectLst>
        </p:spPr>
      </p:pic>
      <p:sp>
        <p:nvSpPr>
          <p:cNvPr id="28" name="Title 1">
            <a:extLst>
              <a:ext uri="{FF2B5EF4-FFF2-40B4-BE49-F238E27FC236}">
                <a16:creationId xmlns:a16="http://schemas.microsoft.com/office/drawing/2014/main" id="{74C875AD-1432-4780-9F18-B679BAE31864}"/>
              </a:ext>
            </a:extLst>
          </p:cNvPr>
          <p:cNvSpPr txBox="1">
            <a:spLocks/>
          </p:cNvSpPr>
          <p:nvPr/>
        </p:nvSpPr>
        <p:spPr>
          <a:xfrm>
            <a:off x="1963985" y="4625765"/>
            <a:ext cx="2088943" cy="48670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1600" dirty="0"/>
              <a:t>Vendor Billing</a:t>
            </a:r>
          </a:p>
        </p:txBody>
      </p:sp>
      <p:sp>
        <p:nvSpPr>
          <p:cNvPr id="35" name="Title 23">
            <a:extLst>
              <a:ext uri="{FF2B5EF4-FFF2-40B4-BE49-F238E27FC236}">
                <a16:creationId xmlns:a16="http://schemas.microsoft.com/office/drawing/2014/main" id="{53057C66-8BBB-4570-80C7-58A23C5180E4}"/>
              </a:ext>
            </a:extLst>
          </p:cNvPr>
          <p:cNvSpPr>
            <a:spLocks noGrp="1"/>
          </p:cNvSpPr>
          <p:nvPr>
            <p:ph type="title"/>
          </p:nvPr>
        </p:nvSpPr>
        <p:spPr>
          <a:xfrm>
            <a:off x="-2854" y="-186577"/>
            <a:ext cx="12190812" cy="718608"/>
          </a:xfrm>
          <a:solidFill>
            <a:srgbClr val="4472C4"/>
          </a:solidFill>
        </p:spPr>
        <p:txBody>
          <a:bodyPr>
            <a:normAutofit/>
          </a:bodyPr>
          <a:lstStyle/>
          <a:p>
            <a:pPr algn="ctr"/>
            <a:r>
              <a:rPr lang="en-US" sz="2800" dirty="0">
                <a:solidFill>
                  <a:schemeClr val="bg1"/>
                </a:solidFill>
              </a:rPr>
              <a:t>Complete Project Integration with Business Operations</a:t>
            </a:r>
          </a:p>
        </p:txBody>
      </p:sp>
      <p:sp>
        <p:nvSpPr>
          <p:cNvPr id="30" name="Title 1">
            <a:extLst>
              <a:ext uri="{FF2B5EF4-FFF2-40B4-BE49-F238E27FC236}">
                <a16:creationId xmlns:a16="http://schemas.microsoft.com/office/drawing/2014/main" id="{65B9150C-C923-4123-AE02-F5EF343D9996}"/>
              </a:ext>
            </a:extLst>
          </p:cNvPr>
          <p:cNvSpPr txBox="1">
            <a:spLocks/>
          </p:cNvSpPr>
          <p:nvPr/>
        </p:nvSpPr>
        <p:spPr>
          <a:xfrm>
            <a:off x="4554366" y="1564846"/>
            <a:ext cx="2088943" cy="486704"/>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1600" dirty="0"/>
              <a:t>Project WBS</a:t>
            </a:r>
          </a:p>
        </p:txBody>
      </p:sp>
      <p:pic>
        <p:nvPicPr>
          <p:cNvPr id="37" name="Picture 36">
            <a:extLst>
              <a:ext uri="{FF2B5EF4-FFF2-40B4-BE49-F238E27FC236}">
                <a16:creationId xmlns:a16="http://schemas.microsoft.com/office/drawing/2014/main" id="{182B3166-861D-47C4-9A83-8A26D64280E9}"/>
              </a:ext>
            </a:extLst>
          </p:cNvPr>
          <p:cNvPicPr>
            <a:picLocks noChangeAspect="1"/>
          </p:cNvPicPr>
          <p:nvPr/>
        </p:nvPicPr>
        <p:blipFill rotWithShape="1">
          <a:blip r:embed="rId6"/>
          <a:srcRect l="39676" t="10472" r="39500" b="44777"/>
          <a:stretch/>
        </p:blipFill>
        <p:spPr>
          <a:xfrm>
            <a:off x="7940597" y="4622497"/>
            <a:ext cx="1476101" cy="1916528"/>
          </a:xfrm>
          <a:prstGeom prst="rect">
            <a:avLst/>
          </a:prstGeom>
          <a:ln>
            <a:noFill/>
          </a:ln>
          <a:effectLst>
            <a:outerShdw blurRad="292100" dist="139700" dir="2700000" algn="tl" rotWithShape="0">
              <a:srgbClr val="333333">
                <a:alpha val="65000"/>
              </a:srgbClr>
            </a:outerShdw>
          </a:effectLst>
        </p:spPr>
      </p:pic>
      <p:sp>
        <p:nvSpPr>
          <p:cNvPr id="45" name="Title 1">
            <a:extLst>
              <a:ext uri="{FF2B5EF4-FFF2-40B4-BE49-F238E27FC236}">
                <a16:creationId xmlns:a16="http://schemas.microsoft.com/office/drawing/2014/main" id="{C117330B-D0F6-484E-A80E-B16B25CDE468}"/>
              </a:ext>
            </a:extLst>
          </p:cNvPr>
          <p:cNvSpPr txBox="1">
            <a:spLocks/>
          </p:cNvSpPr>
          <p:nvPr/>
        </p:nvSpPr>
        <p:spPr>
          <a:xfrm>
            <a:off x="8663810" y="2431546"/>
            <a:ext cx="2220312" cy="33304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chemeClr val="tx1"/>
                </a:solidFill>
                <a:latin typeface="+mn-lt"/>
                <a:ea typeface="+mj-ea"/>
                <a:cs typeface="+mj-cs"/>
              </a:defRPr>
            </a:lvl1pPr>
          </a:lstStyle>
          <a:p>
            <a:pPr algn="ctr"/>
            <a:r>
              <a:rPr lang="en-US" sz="1600" dirty="0"/>
              <a:t>GL/AP/AR</a:t>
            </a:r>
          </a:p>
        </p:txBody>
      </p:sp>
      <p:pic>
        <p:nvPicPr>
          <p:cNvPr id="51" name="Picture 50">
            <a:extLst>
              <a:ext uri="{FF2B5EF4-FFF2-40B4-BE49-F238E27FC236}">
                <a16:creationId xmlns:a16="http://schemas.microsoft.com/office/drawing/2014/main" id="{617CABB7-B072-4EB9-879A-0CE593E46CE4}"/>
              </a:ext>
            </a:extLst>
          </p:cNvPr>
          <p:cNvPicPr>
            <a:picLocks noChangeAspect="1"/>
          </p:cNvPicPr>
          <p:nvPr/>
        </p:nvPicPr>
        <p:blipFill rotWithShape="1">
          <a:blip r:embed="rId9"/>
          <a:srcRect t="8739"/>
          <a:stretch/>
        </p:blipFill>
        <p:spPr>
          <a:xfrm>
            <a:off x="8412553" y="2708361"/>
            <a:ext cx="2237729" cy="1233806"/>
          </a:xfrm>
          <a:prstGeom prst="rect">
            <a:avLst/>
          </a:prstGeom>
          <a:ln>
            <a:noFill/>
          </a:ln>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FF0A367F-323D-471C-8501-495BDCB9F89C}"/>
              </a:ext>
            </a:extLst>
          </p:cNvPr>
          <p:cNvPicPr>
            <a:picLocks noChangeAspect="1"/>
          </p:cNvPicPr>
          <p:nvPr/>
        </p:nvPicPr>
        <p:blipFill rotWithShape="1">
          <a:blip r:embed="rId10"/>
          <a:srcRect t="9796" r="1119"/>
          <a:stretch/>
        </p:blipFill>
        <p:spPr>
          <a:xfrm>
            <a:off x="8930646" y="2844705"/>
            <a:ext cx="2187315" cy="1205536"/>
          </a:xfrm>
          <a:prstGeom prst="rect">
            <a:avLst/>
          </a:prstGeom>
          <a:ln>
            <a:noFill/>
          </a:ln>
          <a:effectLst>
            <a:outerShdw blurRad="292100" dist="139700" dir="2700000" algn="tl" rotWithShape="0">
              <a:srgbClr val="333333">
                <a:alpha val="65000"/>
              </a:srgbClr>
            </a:outerShdw>
          </a:effectLst>
        </p:spPr>
      </p:pic>
      <p:pic>
        <p:nvPicPr>
          <p:cNvPr id="55" name="Picture 54">
            <a:extLst>
              <a:ext uri="{FF2B5EF4-FFF2-40B4-BE49-F238E27FC236}">
                <a16:creationId xmlns:a16="http://schemas.microsoft.com/office/drawing/2014/main" id="{00C2AC71-ED7F-4411-827F-B598AF38FDBC}"/>
              </a:ext>
            </a:extLst>
          </p:cNvPr>
          <p:cNvPicPr>
            <a:picLocks noChangeAspect="1"/>
          </p:cNvPicPr>
          <p:nvPr/>
        </p:nvPicPr>
        <p:blipFill rotWithShape="1">
          <a:blip r:embed="rId11"/>
          <a:srcRect t="8296" r="816"/>
          <a:stretch/>
        </p:blipFill>
        <p:spPr>
          <a:xfrm>
            <a:off x="9849865" y="3054852"/>
            <a:ext cx="2237729" cy="1250002"/>
          </a:xfrm>
          <a:prstGeom prst="rect">
            <a:avLst/>
          </a:prstGeom>
          <a:ln>
            <a:noFill/>
          </a:ln>
          <a:effectLst>
            <a:outerShdw blurRad="292100" dist="139700" dir="2700000" algn="tl" rotWithShape="0">
              <a:srgbClr val="333333">
                <a:alpha val="65000"/>
              </a:srgbClr>
            </a:outerShdw>
          </a:effectLst>
        </p:spPr>
      </p:pic>
      <p:pic>
        <p:nvPicPr>
          <p:cNvPr id="57" name="Picture 56">
            <a:extLst>
              <a:ext uri="{FF2B5EF4-FFF2-40B4-BE49-F238E27FC236}">
                <a16:creationId xmlns:a16="http://schemas.microsoft.com/office/drawing/2014/main" id="{C6877FAC-C151-4E2A-807C-69C714BAED88}"/>
              </a:ext>
            </a:extLst>
          </p:cNvPr>
          <p:cNvPicPr>
            <a:picLocks noChangeAspect="1"/>
          </p:cNvPicPr>
          <p:nvPr/>
        </p:nvPicPr>
        <p:blipFill rotWithShape="1">
          <a:blip r:embed="rId12"/>
          <a:srcRect l="18038" t="20314" r="16138" b="11409"/>
          <a:stretch/>
        </p:blipFill>
        <p:spPr>
          <a:xfrm>
            <a:off x="9547337" y="1167526"/>
            <a:ext cx="1933170" cy="1205537"/>
          </a:xfrm>
          <a:prstGeom prst="rect">
            <a:avLst/>
          </a:prstGeom>
          <a:ln>
            <a:noFill/>
          </a:ln>
          <a:effectLst>
            <a:outerShdw blurRad="292100" dist="139700" dir="2700000" algn="tl" rotWithShape="0">
              <a:srgbClr val="333333">
                <a:alpha val="65000"/>
              </a:srgbClr>
            </a:outerShdw>
          </a:effectLst>
        </p:spPr>
      </p:pic>
      <p:pic>
        <p:nvPicPr>
          <p:cNvPr id="56" name="Picture 55">
            <a:extLst>
              <a:ext uri="{FF2B5EF4-FFF2-40B4-BE49-F238E27FC236}">
                <a16:creationId xmlns:a16="http://schemas.microsoft.com/office/drawing/2014/main" id="{3AD4CA6A-C7EA-4581-9919-623AEE40E3F3}"/>
              </a:ext>
            </a:extLst>
          </p:cNvPr>
          <p:cNvPicPr>
            <a:picLocks noChangeAspect="1"/>
          </p:cNvPicPr>
          <p:nvPr/>
        </p:nvPicPr>
        <p:blipFill rotWithShape="1">
          <a:blip r:embed="rId13"/>
          <a:srcRect l="15557" t="11610" r="17529" b="9976"/>
          <a:stretch/>
        </p:blipFill>
        <p:spPr>
          <a:xfrm>
            <a:off x="8675311" y="1006553"/>
            <a:ext cx="1736986" cy="1223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241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ircuit board&#10;&#10;Description automatically generated">
            <a:extLst>
              <a:ext uri="{FF2B5EF4-FFF2-40B4-BE49-F238E27FC236}">
                <a16:creationId xmlns:a16="http://schemas.microsoft.com/office/drawing/2014/main" id="{D9431EFF-9775-404F-9E73-6A150209B0F5}"/>
              </a:ext>
            </a:extLst>
          </p:cNvPr>
          <p:cNvPicPr>
            <a:picLocks noChangeAspect="1"/>
          </p:cNvPicPr>
          <p:nvPr/>
        </p:nvPicPr>
        <p:blipFill>
          <a:blip r:embed="rId3"/>
          <a:stretch>
            <a:fillRect/>
          </a:stretch>
        </p:blipFill>
        <p:spPr>
          <a:xfrm>
            <a:off x="0" y="0"/>
            <a:ext cx="12192000" cy="1204111"/>
          </a:xfrm>
          <a:prstGeom prst="rect">
            <a:avLst/>
          </a:prstGeom>
        </p:spPr>
      </p:pic>
      <p:sp>
        <p:nvSpPr>
          <p:cNvPr id="16" name="Rectangle 15">
            <a:extLst>
              <a:ext uri="{FF2B5EF4-FFF2-40B4-BE49-F238E27FC236}">
                <a16:creationId xmlns:a16="http://schemas.microsoft.com/office/drawing/2014/main" id="{0E8C79F7-0116-4F7E-A407-6208CBA35240}"/>
              </a:ext>
            </a:extLst>
          </p:cNvPr>
          <p:cNvSpPr/>
          <p:nvPr/>
        </p:nvSpPr>
        <p:spPr>
          <a:xfrm flipV="1">
            <a:off x="1187" y="-3"/>
            <a:ext cx="12190813" cy="1204114"/>
          </a:xfrm>
          <a:prstGeom prst="rect">
            <a:avLst/>
          </a:prstGeom>
          <a:solidFill>
            <a:srgbClr val="4472C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ADA204F-ACDC-4FF6-8B05-A0A34C8B7712}"/>
              </a:ext>
            </a:extLst>
          </p:cNvPr>
          <p:cNvSpPr>
            <a:spLocks noGrp="1"/>
          </p:cNvSpPr>
          <p:nvPr>
            <p:ph type="title"/>
          </p:nvPr>
        </p:nvSpPr>
        <p:spPr>
          <a:xfrm>
            <a:off x="836613" y="136525"/>
            <a:ext cx="10515600" cy="950912"/>
          </a:xfrm>
          <a:solidFill>
            <a:srgbClr val="4472C4"/>
          </a:solidFill>
        </p:spPr>
        <p:txBody>
          <a:bodyPr>
            <a:normAutofit fontScale="90000"/>
          </a:bodyPr>
          <a:lstStyle/>
          <a:p>
            <a:pPr algn="ctr"/>
            <a:r>
              <a:rPr lang="en-US" dirty="0">
                <a:solidFill>
                  <a:schemeClr val="bg1"/>
                </a:solidFill>
              </a:rPr>
              <a:t>Enforce Consistent Enterprise-Wide Processes and Oversight </a:t>
            </a:r>
          </a:p>
        </p:txBody>
      </p:sp>
      <p:sp>
        <p:nvSpPr>
          <p:cNvPr id="12" name="TextBox 11">
            <a:extLst>
              <a:ext uri="{FF2B5EF4-FFF2-40B4-BE49-F238E27FC236}">
                <a16:creationId xmlns:a16="http://schemas.microsoft.com/office/drawing/2014/main" id="{50AD4D43-C4DD-4A74-9F0A-9BAE183D93C7}"/>
              </a:ext>
            </a:extLst>
          </p:cNvPr>
          <p:cNvSpPr txBox="1"/>
          <p:nvPr/>
        </p:nvSpPr>
        <p:spPr>
          <a:xfrm>
            <a:off x="523876" y="5779029"/>
            <a:ext cx="11144248" cy="338554"/>
          </a:xfrm>
          <a:prstGeom prst="rect">
            <a:avLst/>
          </a:prstGeom>
          <a:noFill/>
        </p:spPr>
        <p:txBody>
          <a:bodyPr wrap="square" rtlCol="0">
            <a:spAutoFit/>
          </a:bodyPr>
          <a:lstStyle/>
          <a:p>
            <a:pPr algn="ctr"/>
            <a:r>
              <a:rPr lang="en-US" sz="1600" b="1" dirty="0">
                <a:latin typeface="+mj-lt"/>
              </a:rPr>
              <a:t>Enforces ISO compliant, efficient, and repeatable processes</a:t>
            </a:r>
          </a:p>
        </p:txBody>
      </p:sp>
      <p:sp>
        <p:nvSpPr>
          <p:cNvPr id="13" name="Footer Placeholder 12">
            <a:extLst>
              <a:ext uri="{FF2B5EF4-FFF2-40B4-BE49-F238E27FC236}">
                <a16:creationId xmlns:a16="http://schemas.microsoft.com/office/drawing/2014/main" id="{E7A78378-0697-469B-955C-8B3AF5717329}"/>
              </a:ext>
            </a:extLst>
          </p:cNvPr>
          <p:cNvSpPr>
            <a:spLocks noGrp="1"/>
          </p:cNvSpPr>
          <p:nvPr>
            <p:ph type="ftr" sz="quarter" idx="12"/>
          </p:nvPr>
        </p:nvSpPr>
        <p:spPr/>
        <p:txBody>
          <a:bodyPr/>
          <a:lstStyle/>
          <a:p>
            <a:r>
              <a:rPr lang="en-GB"/>
              <a:t>©2020 AtWork Systems, Inc. Proprietary and Confidential</a:t>
            </a:r>
            <a:endParaRPr lang="en-US"/>
          </a:p>
        </p:txBody>
      </p:sp>
      <p:sp>
        <p:nvSpPr>
          <p:cNvPr id="14" name="Slide Number Placeholder 13">
            <a:extLst>
              <a:ext uri="{FF2B5EF4-FFF2-40B4-BE49-F238E27FC236}">
                <a16:creationId xmlns:a16="http://schemas.microsoft.com/office/drawing/2014/main" id="{C0C4E0A2-E294-471F-86E3-DDBB8BB3D696}"/>
              </a:ext>
            </a:extLst>
          </p:cNvPr>
          <p:cNvSpPr>
            <a:spLocks noGrp="1"/>
          </p:cNvSpPr>
          <p:nvPr>
            <p:ph type="sldNum" sz="quarter" idx="10"/>
          </p:nvPr>
        </p:nvSpPr>
        <p:spPr/>
        <p:txBody>
          <a:bodyPr/>
          <a:lstStyle/>
          <a:p>
            <a:fld id="{FD48D0E0-78B3-46FC-9E92-8E1BC2DEC0AA}" type="slidenum">
              <a:rPr lang="en-US" smtClean="0"/>
              <a:t>11</a:t>
            </a:fld>
            <a:endParaRPr lang="en-US" dirty="0"/>
          </a:p>
        </p:txBody>
      </p:sp>
      <p:sp>
        <p:nvSpPr>
          <p:cNvPr id="61" name="Title 1">
            <a:extLst>
              <a:ext uri="{FF2B5EF4-FFF2-40B4-BE49-F238E27FC236}">
                <a16:creationId xmlns:a16="http://schemas.microsoft.com/office/drawing/2014/main" id="{D4DECDA4-AC02-4277-A3DA-216DE8C5541F}"/>
              </a:ext>
            </a:extLst>
          </p:cNvPr>
          <p:cNvSpPr txBox="1">
            <a:spLocks noChangeArrowheads="1"/>
          </p:cNvSpPr>
          <p:nvPr/>
        </p:nvSpPr>
        <p:spPr bwMode="auto">
          <a:xfrm>
            <a:off x="455613" y="1457325"/>
            <a:ext cx="27003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US" altLang="en-US" sz="2400" b="1"/>
              <a:t>Business Processes</a:t>
            </a:r>
          </a:p>
        </p:txBody>
      </p:sp>
      <p:sp>
        <p:nvSpPr>
          <p:cNvPr id="62" name="Title 1">
            <a:extLst>
              <a:ext uri="{FF2B5EF4-FFF2-40B4-BE49-F238E27FC236}">
                <a16:creationId xmlns:a16="http://schemas.microsoft.com/office/drawing/2014/main" id="{1488D284-0F46-46C9-9259-36C3F05A1DB1}"/>
              </a:ext>
            </a:extLst>
          </p:cNvPr>
          <p:cNvSpPr txBox="1">
            <a:spLocks noChangeArrowheads="1"/>
          </p:cNvSpPr>
          <p:nvPr/>
        </p:nvSpPr>
        <p:spPr bwMode="auto">
          <a:xfrm>
            <a:off x="3879850" y="1593850"/>
            <a:ext cx="18589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t>Workflow Policies</a:t>
            </a:r>
          </a:p>
        </p:txBody>
      </p:sp>
      <p:sp>
        <p:nvSpPr>
          <p:cNvPr id="63" name="Title 1">
            <a:extLst>
              <a:ext uri="{FF2B5EF4-FFF2-40B4-BE49-F238E27FC236}">
                <a16:creationId xmlns:a16="http://schemas.microsoft.com/office/drawing/2014/main" id="{C2FCB84C-A766-41A4-BAB0-088DA8F9F07D}"/>
              </a:ext>
            </a:extLst>
          </p:cNvPr>
          <p:cNvSpPr txBox="1">
            <a:spLocks noChangeArrowheads="1"/>
          </p:cNvSpPr>
          <p:nvPr/>
        </p:nvSpPr>
        <p:spPr bwMode="auto">
          <a:xfrm>
            <a:off x="6118225" y="1601788"/>
            <a:ext cx="2895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t>Manager  To Do Lists</a:t>
            </a:r>
          </a:p>
        </p:txBody>
      </p:sp>
      <p:sp>
        <p:nvSpPr>
          <p:cNvPr id="68" name="Title 1">
            <a:extLst>
              <a:ext uri="{FF2B5EF4-FFF2-40B4-BE49-F238E27FC236}">
                <a16:creationId xmlns:a16="http://schemas.microsoft.com/office/drawing/2014/main" id="{2C14C2B5-DDCD-4EFD-8CC9-D7AAC3848E3E}"/>
              </a:ext>
            </a:extLst>
          </p:cNvPr>
          <p:cNvSpPr txBox="1">
            <a:spLocks noChangeArrowheads="1"/>
          </p:cNvSpPr>
          <p:nvPr/>
        </p:nvSpPr>
        <p:spPr bwMode="auto">
          <a:xfrm>
            <a:off x="9277350" y="1638300"/>
            <a:ext cx="20145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b="1"/>
              <a:t>Supporting Documents</a:t>
            </a:r>
          </a:p>
        </p:txBody>
      </p:sp>
      <p:pic>
        <p:nvPicPr>
          <p:cNvPr id="69" name="Picture 68">
            <a:extLst>
              <a:ext uri="{FF2B5EF4-FFF2-40B4-BE49-F238E27FC236}">
                <a16:creationId xmlns:a16="http://schemas.microsoft.com/office/drawing/2014/main" id="{A0ADE200-AE18-4FE0-9CBA-F774FEDDE083}"/>
              </a:ext>
            </a:extLst>
          </p:cNvPr>
          <p:cNvPicPr>
            <a:picLocks noChangeAspect="1"/>
          </p:cNvPicPr>
          <p:nvPr/>
        </p:nvPicPr>
        <p:blipFill rotWithShape="1">
          <a:blip r:embed="rId4"/>
          <a:srcRect t="9524" r="132"/>
          <a:stretch/>
        </p:blipFill>
        <p:spPr>
          <a:xfrm>
            <a:off x="465138" y="2122488"/>
            <a:ext cx="2371725" cy="1298575"/>
          </a:xfrm>
          <a:prstGeom prst="rect">
            <a:avLst/>
          </a:prstGeom>
          <a:ln>
            <a:noFill/>
          </a:ln>
          <a:effectLst>
            <a:outerShdw blurRad="292100" dist="139700" dir="2700000" algn="tl" rotWithShape="0">
              <a:srgbClr val="333333">
                <a:alpha val="65000"/>
              </a:srgbClr>
            </a:outerShdw>
          </a:effectLst>
        </p:spPr>
      </p:pic>
      <p:pic>
        <p:nvPicPr>
          <p:cNvPr id="70" name="Picture 69">
            <a:extLst>
              <a:ext uri="{FF2B5EF4-FFF2-40B4-BE49-F238E27FC236}">
                <a16:creationId xmlns:a16="http://schemas.microsoft.com/office/drawing/2014/main" id="{44C904D6-3690-4909-A734-A6C94F13C1F0}"/>
              </a:ext>
            </a:extLst>
          </p:cNvPr>
          <p:cNvPicPr>
            <a:picLocks noChangeAspect="1"/>
          </p:cNvPicPr>
          <p:nvPr/>
        </p:nvPicPr>
        <p:blipFill rotWithShape="1">
          <a:blip r:embed="rId5"/>
          <a:srcRect l="571" t="9524" r="-32" b="1696"/>
          <a:stretch/>
        </p:blipFill>
        <p:spPr>
          <a:xfrm>
            <a:off x="652463" y="2478088"/>
            <a:ext cx="2503487" cy="1427162"/>
          </a:xfrm>
          <a:prstGeom prst="rect">
            <a:avLst/>
          </a:prstGeom>
          <a:ln>
            <a:noFill/>
          </a:ln>
          <a:effectLst>
            <a:outerShdw blurRad="292100" dist="139700" dir="2700000" algn="tl" rotWithShape="0">
              <a:srgbClr val="333333">
                <a:alpha val="65000"/>
              </a:srgbClr>
            </a:outerShdw>
          </a:effectLst>
        </p:spPr>
      </p:pic>
      <p:sp>
        <p:nvSpPr>
          <p:cNvPr id="72" name="Arrow: Right 71">
            <a:extLst>
              <a:ext uri="{FF2B5EF4-FFF2-40B4-BE49-F238E27FC236}">
                <a16:creationId xmlns:a16="http://schemas.microsoft.com/office/drawing/2014/main" id="{ACBE969A-DE56-4239-91E5-5BD8CC831DF0}"/>
              </a:ext>
            </a:extLst>
          </p:cNvPr>
          <p:cNvSpPr/>
          <p:nvPr/>
        </p:nvSpPr>
        <p:spPr>
          <a:xfrm>
            <a:off x="3538538" y="2892425"/>
            <a:ext cx="354012" cy="10350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Arrow: Right 72">
            <a:extLst>
              <a:ext uri="{FF2B5EF4-FFF2-40B4-BE49-F238E27FC236}">
                <a16:creationId xmlns:a16="http://schemas.microsoft.com/office/drawing/2014/main" id="{DDF54366-A9AE-4C9E-9B5D-FD5B5D379078}"/>
              </a:ext>
            </a:extLst>
          </p:cNvPr>
          <p:cNvSpPr/>
          <p:nvPr/>
        </p:nvSpPr>
        <p:spPr>
          <a:xfrm>
            <a:off x="5765800" y="2927350"/>
            <a:ext cx="352425" cy="10350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1DDACF45-6A8E-40CE-9DC5-3BA4C513E20D}"/>
              </a:ext>
            </a:extLst>
          </p:cNvPr>
          <p:cNvSpPr/>
          <p:nvPr/>
        </p:nvSpPr>
        <p:spPr>
          <a:xfrm>
            <a:off x="8828088" y="2905125"/>
            <a:ext cx="354012" cy="10334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7" name="Picture 76">
            <a:extLst>
              <a:ext uri="{FF2B5EF4-FFF2-40B4-BE49-F238E27FC236}">
                <a16:creationId xmlns:a16="http://schemas.microsoft.com/office/drawing/2014/main" id="{18E93874-7E47-40F4-AB90-6CF580F5C582}"/>
              </a:ext>
            </a:extLst>
          </p:cNvPr>
          <p:cNvPicPr>
            <a:picLocks noChangeAspect="1"/>
          </p:cNvPicPr>
          <p:nvPr/>
        </p:nvPicPr>
        <p:blipFill rotWithShape="1">
          <a:blip r:embed="rId6"/>
          <a:srcRect t="8542"/>
          <a:stretch/>
        </p:blipFill>
        <p:spPr>
          <a:xfrm>
            <a:off x="6240463" y="2727325"/>
            <a:ext cx="2514600" cy="1390650"/>
          </a:xfrm>
          <a:prstGeom prst="rect">
            <a:avLst/>
          </a:prstGeom>
          <a:ln>
            <a:noFill/>
          </a:ln>
          <a:effectLst>
            <a:outerShdw blurRad="292100" dist="139700" dir="2700000" algn="tl" rotWithShape="0">
              <a:srgbClr val="333333">
                <a:alpha val="65000"/>
              </a:srgbClr>
            </a:outerShdw>
          </a:effectLst>
        </p:spPr>
      </p:pic>
      <p:pic>
        <p:nvPicPr>
          <p:cNvPr id="81" name="Picture 80">
            <a:extLst>
              <a:ext uri="{FF2B5EF4-FFF2-40B4-BE49-F238E27FC236}">
                <a16:creationId xmlns:a16="http://schemas.microsoft.com/office/drawing/2014/main" id="{BEDB3930-CAE5-4B37-887C-0DA85E7C29D7}"/>
              </a:ext>
            </a:extLst>
          </p:cNvPr>
          <p:cNvPicPr>
            <a:picLocks noChangeAspect="1"/>
          </p:cNvPicPr>
          <p:nvPr/>
        </p:nvPicPr>
        <p:blipFill rotWithShape="1">
          <a:blip r:embed="rId7"/>
          <a:srcRect l="34236" t="21702" r="34066" b="12693"/>
          <a:stretch/>
        </p:blipFill>
        <p:spPr>
          <a:xfrm>
            <a:off x="9256713" y="2614613"/>
            <a:ext cx="1301750" cy="1627187"/>
          </a:xfrm>
          <a:prstGeom prst="rect">
            <a:avLst/>
          </a:prstGeom>
          <a:ln>
            <a:noFill/>
          </a:ln>
          <a:effectLst>
            <a:outerShdw blurRad="292100" dist="139700" dir="2700000" algn="tl" rotWithShape="0">
              <a:srgbClr val="333333">
                <a:alpha val="65000"/>
              </a:srgbClr>
            </a:outerShdw>
          </a:effectLst>
        </p:spPr>
      </p:pic>
      <p:pic>
        <p:nvPicPr>
          <p:cNvPr id="82" name="Picture 81">
            <a:extLst>
              <a:ext uri="{FF2B5EF4-FFF2-40B4-BE49-F238E27FC236}">
                <a16:creationId xmlns:a16="http://schemas.microsoft.com/office/drawing/2014/main" id="{1A563CFF-41D9-4FA1-BFF9-12A2D385A6D7}"/>
              </a:ext>
            </a:extLst>
          </p:cNvPr>
          <p:cNvPicPr>
            <a:picLocks noChangeAspect="1"/>
          </p:cNvPicPr>
          <p:nvPr/>
        </p:nvPicPr>
        <p:blipFill rotWithShape="1">
          <a:blip r:embed="rId8"/>
          <a:srcRect l="31004" t="14042" r="31875" b="4681"/>
          <a:stretch/>
        </p:blipFill>
        <p:spPr>
          <a:xfrm>
            <a:off x="10118725" y="2500313"/>
            <a:ext cx="1233488" cy="1579562"/>
          </a:xfrm>
          <a:prstGeom prst="rect">
            <a:avLst/>
          </a:prstGeom>
          <a:ln>
            <a:noFill/>
          </a:ln>
          <a:effectLst>
            <a:outerShdw blurRad="292100" dist="139700" dir="2700000" algn="tl" rotWithShape="0">
              <a:srgbClr val="333333">
                <a:alpha val="65000"/>
              </a:srgbClr>
            </a:outerShdw>
          </a:effectLst>
        </p:spPr>
      </p:pic>
      <p:pic>
        <p:nvPicPr>
          <p:cNvPr id="83" name="Picture 82">
            <a:extLst>
              <a:ext uri="{FF2B5EF4-FFF2-40B4-BE49-F238E27FC236}">
                <a16:creationId xmlns:a16="http://schemas.microsoft.com/office/drawing/2014/main" id="{B1592F41-F8CC-4B03-9199-387A72003CCF}"/>
              </a:ext>
            </a:extLst>
          </p:cNvPr>
          <p:cNvPicPr>
            <a:picLocks noChangeAspect="1"/>
          </p:cNvPicPr>
          <p:nvPr/>
        </p:nvPicPr>
        <p:blipFill rotWithShape="1">
          <a:blip r:embed="rId9"/>
          <a:srcRect l="34236" t="21701" r="34490" b="12694"/>
          <a:stretch/>
        </p:blipFill>
        <p:spPr>
          <a:xfrm>
            <a:off x="9882188" y="3184525"/>
            <a:ext cx="1206500" cy="1528763"/>
          </a:xfrm>
          <a:prstGeom prst="rect">
            <a:avLst/>
          </a:prstGeom>
          <a:ln>
            <a:noFill/>
          </a:ln>
          <a:effectLst>
            <a:outerShdw blurRad="292100" dist="139700" dir="2700000" algn="tl" rotWithShape="0">
              <a:srgbClr val="333333">
                <a:alpha val="65000"/>
              </a:srgbClr>
            </a:outerShdw>
          </a:effectLst>
        </p:spPr>
      </p:pic>
      <p:pic>
        <p:nvPicPr>
          <p:cNvPr id="84" name="Picture 83" descr="A screenshot of a cell phone&#10;&#10;Description automatically generated">
            <a:extLst>
              <a:ext uri="{FF2B5EF4-FFF2-40B4-BE49-F238E27FC236}">
                <a16:creationId xmlns:a16="http://schemas.microsoft.com/office/drawing/2014/main" id="{88434338-630D-4A91-BBB2-48582A750C04}"/>
              </a:ext>
            </a:extLst>
          </p:cNvPr>
          <p:cNvPicPr>
            <a:picLocks noChangeAspect="1"/>
          </p:cNvPicPr>
          <p:nvPr/>
        </p:nvPicPr>
        <p:blipFill>
          <a:blip r:embed="rId10"/>
          <a:stretch>
            <a:fillRect/>
          </a:stretch>
        </p:blipFill>
        <p:spPr>
          <a:xfrm>
            <a:off x="9510713" y="3640138"/>
            <a:ext cx="544512" cy="1204912"/>
          </a:xfrm>
          <a:prstGeom prst="rect">
            <a:avLst/>
          </a:prstGeom>
          <a:ln>
            <a:noFill/>
          </a:ln>
          <a:effectLst>
            <a:outerShdw blurRad="292100" dist="139700" dir="2700000" algn="tl" rotWithShape="0">
              <a:srgbClr val="333333">
                <a:alpha val="65000"/>
              </a:srgbClr>
            </a:outerShdw>
          </a:effectLst>
        </p:spPr>
      </p:pic>
      <p:sp>
        <p:nvSpPr>
          <p:cNvPr id="85" name="Title 1">
            <a:extLst>
              <a:ext uri="{FF2B5EF4-FFF2-40B4-BE49-F238E27FC236}">
                <a16:creationId xmlns:a16="http://schemas.microsoft.com/office/drawing/2014/main" id="{93AF2325-278A-4916-97F8-1C939311A3C6}"/>
              </a:ext>
            </a:extLst>
          </p:cNvPr>
          <p:cNvSpPr txBox="1">
            <a:spLocks noChangeArrowheads="1"/>
          </p:cNvSpPr>
          <p:nvPr/>
        </p:nvSpPr>
        <p:spPr bwMode="auto">
          <a:xfrm>
            <a:off x="6551613" y="4205288"/>
            <a:ext cx="18923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US" altLang="en-US" sz="1600" b="1"/>
              <a:t>Worklist Summary</a:t>
            </a:r>
          </a:p>
        </p:txBody>
      </p:sp>
      <p:sp>
        <p:nvSpPr>
          <p:cNvPr id="86" name="Title 1">
            <a:extLst>
              <a:ext uri="{FF2B5EF4-FFF2-40B4-BE49-F238E27FC236}">
                <a16:creationId xmlns:a16="http://schemas.microsoft.com/office/drawing/2014/main" id="{87D30FE0-88A4-40DE-B39B-BBDF7535EA7C}"/>
              </a:ext>
            </a:extLst>
          </p:cNvPr>
          <p:cNvSpPr txBox="1">
            <a:spLocks noChangeArrowheads="1"/>
          </p:cNvSpPr>
          <p:nvPr/>
        </p:nvSpPr>
        <p:spPr bwMode="auto">
          <a:xfrm>
            <a:off x="555625" y="4004733"/>
            <a:ext cx="230981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US" altLang="en-US" sz="1600" b="1" dirty="0"/>
              <a:t>Electronic Transactions</a:t>
            </a:r>
          </a:p>
          <a:p>
            <a:pPr lvl="1">
              <a:lnSpc>
                <a:spcPct val="100000"/>
              </a:lnSpc>
              <a:spcBef>
                <a:spcPct val="0"/>
              </a:spcBef>
            </a:pPr>
            <a:r>
              <a:rPr lang="en-US" altLang="en-US" sz="1200" dirty="0"/>
              <a:t>Purchasing</a:t>
            </a:r>
          </a:p>
          <a:p>
            <a:pPr lvl="1">
              <a:lnSpc>
                <a:spcPct val="100000"/>
              </a:lnSpc>
              <a:spcBef>
                <a:spcPct val="0"/>
              </a:spcBef>
            </a:pPr>
            <a:r>
              <a:rPr lang="en-US" altLang="en-US" sz="1200" dirty="0"/>
              <a:t>Invoicing</a:t>
            </a:r>
          </a:p>
          <a:p>
            <a:pPr lvl="1">
              <a:lnSpc>
                <a:spcPct val="100000"/>
              </a:lnSpc>
              <a:spcBef>
                <a:spcPct val="0"/>
              </a:spcBef>
            </a:pPr>
            <a:r>
              <a:rPr lang="en-US" altLang="en-US" sz="1200" dirty="0"/>
              <a:t>Timekeeping</a:t>
            </a:r>
          </a:p>
          <a:p>
            <a:pPr lvl="1">
              <a:lnSpc>
                <a:spcPct val="100000"/>
              </a:lnSpc>
              <a:spcBef>
                <a:spcPct val="0"/>
              </a:spcBef>
            </a:pPr>
            <a:r>
              <a:rPr lang="en-US" altLang="en-US" sz="1200" dirty="0"/>
              <a:t>Expense reports</a:t>
            </a:r>
          </a:p>
          <a:p>
            <a:pPr lvl="1">
              <a:lnSpc>
                <a:spcPct val="100000"/>
              </a:lnSpc>
              <a:spcBef>
                <a:spcPct val="0"/>
              </a:spcBef>
            </a:pPr>
            <a:r>
              <a:rPr lang="en-US" altLang="en-US" sz="1200" dirty="0"/>
              <a:t>Payables</a:t>
            </a:r>
          </a:p>
          <a:p>
            <a:pPr algn="r" eaLnBrk="1" hangingPunct="1">
              <a:spcBef>
                <a:spcPct val="0"/>
              </a:spcBef>
              <a:buFontTx/>
              <a:buNone/>
            </a:pPr>
            <a:endParaRPr lang="en-US" altLang="en-US" sz="1600" b="1" dirty="0"/>
          </a:p>
          <a:p>
            <a:pPr algn="r" eaLnBrk="1" hangingPunct="1">
              <a:spcBef>
                <a:spcPct val="0"/>
              </a:spcBef>
              <a:buFontTx/>
              <a:buNone/>
            </a:pPr>
            <a:endParaRPr lang="en-US" altLang="en-US" sz="1600" b="1" dirty="0"/>
          </a:p>
        </p:txBody>
      </p:sp>
      <p:sp>
        <p:nvSpPr>
          <p:cNvPr id="87" name="Title 1">
            <a:extLst>
              <a:ext uri="{FF2B5EF4-FFF2-40B4-BE49-F238E27FC236}">
                <a16:creationId xmlns:a16="http://schemas.microsoft.com/office/drawing/2014/main" id="{A205D89C-8BB2-4EE8-8FA1-E64FAA776E66}"/>
              </a:ext>
            </a:extLst>
          </p:cNvPr>
          <p:cNvSpPr txBox="1">
            <a:spLocks noChangeArrowheads="1"/>
          </p:cNvSpPr>
          <p:nvPr/>
        </p:nvSpPr>
        <p:spPr bwMode="auto">
          <a:xfrm>
            <a:off x="9209088" y="4887913"/>
            <a:ext cx="225901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US" altLang="en-US" sz="1600" b="1"/>
              <a:t>Embedded Attachments</a:t>
            </a:r>
          </a:p>
        </p:txBody>
      </p:sp>
      <p:sp>
        <p:nvSpPr>
          <p:cNvPr id="88" name="Title 1">
            <a:extLst>
              <a:ext uri="{FF2B5EF4-FFF2-40B4-BE49-F238E27FC236}">
                <a16:creationId xmlns:a16="http://schemas.microsoft.com/office/drawing/2014/main" id="{66F041C7-0592-4184-A8F3-4F07B42A367F}"/>
              </a:ext>
            </a:extLst>
          </p:cNvPr>
          <p:cNvSpPr txBox="1">
            <a:spLocks noChangeArrowheads="1"/>
          </p:cNvSpPr>
          <p:nvPr/>
        </p:nvSpPr>
        <p:spPr bwMode="auto">
          <a:xfrm>
            <a:off x="3659188" y="4416425"/>
            <a:ext cx="2308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US" altLang="en-US" sz="1600" b="1"/>
              <a:t>Tailored Business Rules</a:t>
            </a:r>
          </a:p>
        </p:txBody>
      </p:sp>
      <p:sp>
        <p:nvSpPr>
          <p:cNvPr id="6" name="Rectangle: Rounded Corners 5">
            <a:extLst>
              <a:ext uri="{FF2B5EF4-FFF2-40B4-BE49-F238E27FC236}">
                <a16:creationId xmlns:a16="http://schemas.microsoft.com/office/drawing/2014/main" id="{75A6DB3B-EF77-4BEF-8109-97642F2B4F35}"/>
              </a:ext>
            </a:extLst>
          </p:cNvPr>
          <p:cNvSpPr/>
          <p:nvPr/>
        </p:nvSpPr>
        <p:spPr>
          <a:xfrm>
            <a:off x="3932238" y="2465190"/>
            <a:ext cx="1708150" cy="18875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Approval Policy</a:t>
            </a:r>
          </a:p>
          <a:p>
            <a:pPr algn="ctr"/>
            <a:endParaRPr lang="en-US" sz="1200" dirty="0">
              <a:solidFill>
                <a:schemeClr val="tx1"/>
              </a:solidFill>
            </a:endParaRPr>
          </a:p>
          <a:p>
            <a:pPr algn="ctr"/>
            <a:r>
              <a:rPr lang="en-US" sz="1200" dirty="0">
                <a:solidFill>
                  <a:schemeClr val="tx1"/>
                </a:solidFill>
              </a:rPr>
              <a:t>Authorization Policy</a:t>
            </a:r>
          </a:p>
          <a:p>
            <a:pPr algn="ctr"/>
            <a:endParaRPr lang="en-US" sz="1200" dirty="0">
              <a:solidFill>
                <a:schemeClr val="tx1"/>
              </a:solidFill>
            </a:endParaRPr>
          </a:p>
          <a:p>
            <a:pPr algn="ctr"/>
            <a:r>
              <a:rPr lang="en-US" sz="1200" dirty="0">
                <a:solidFill>
                  <a:schemeClr val="tx1"/>
                </a:solidFill>
              </a:rPr>
              <a:t>Escalation Policy</a:t>
            </a:r>
          </a:p>
          <a:p>
            <a:pPr algn="ctr"/>
            <a:endParaRPr lang="en-US" sz="1200" dirty="0">
              <a:solidFill>
                <a:schemeClr val="tx1"/>
              </a:solidFill>
            </a:endParaRPr>
          </a:p>
          <a:p>
            <a:pPr algn="ctr"/>
            <a:r>
              <a:rPr lang="en-US" sz="1200" dirty="0">
                <a:solidFill>
                  <a:schemeClr val="tx1"/>
                </a:solidFill>
              </a:rPr>
              <a:t>Delegation Policy</a:t>
            </a:r>
          </a:p>
        </p:txBody>
      </p:sp>
    </p:spTree>
    <p:extLst>
      <p:ext uri="{BB962C8B-B14F-4D97-AF65-F5344CB8AC3E}">
        <p14:creationId xmlns:p14="http://schemas.microsoft.com/office/powerpoint/2010/main" val="1039247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4BCDBC2-1629-4B90-A3BC-8A449D60EA8F}"/>
              </a:ext>
            </a:extLst>
          </p:cNvPr>
          <p:cNvGrpSpPr/>
          <p:nvPr/>
        </p:nvGrpSpPr>
        <p:grpSpPr>
          <a:xfrm>
            <a:off x="7205366" y="1782487"/>
            <a:ext cx="4003087" cy="3461304"/>
            <a:chOff x="7010983" y="1698348"/>
            <a:chExt cx="4221233" cy="3461304"/>
          </a:xfrm>
        </p:grpSpPr>
        <p:sp>
          <p:nvSpPr>
            <p:cNvPr id="30" name="Rectangle 29">
              <a:extLst>
                <a:ext uri="{FF2B5EF4-FFF2-40B4-BE49-F238E27FC236}">
                  <a16:creationId xmlns:a16="http://schemas.microsoft.com/office/drawing/2014/main" id="{744B9112-0230-4290-B958-625671200F90}"/>
                </a:ext>
              </a:extLst>
            </p:cNvPr>
            <p:cNvSpPr/>
            <p:nvPr/>
          </p:nvSpPr>
          <p:spPr>
            <a:xfrm>
              <a:off x="7010983" y="1698348"/>
              <a:ext cx="4221233" cy="3461304"/>
            </a:xfrm>
            <a:prstGeom prst="rect">
              <a:avLst/>
            </a:prstGeom>
            <a:solidFill>
              <a:srgbClr val="F0F0F3"/>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31" name="Rectangle 30">
              <a:extLst>
                <a:ext uri="{FF2B5EF4-FFF2-40B4-BE49-F238E27FC236}">
                  <a16:creationId xmlns:a16="http://schemas.microsoft.com/office/drawing/2014/main" id="{81B0919A-3011-4483-890B-632BAC431B35}"/>
                </a:ext>
              </a:extLst>
            </p:cNvPr>
            <p:cNvSpPr/>
            <p:nvPr/>
          </p:nvSpPr>
          <p:spPr>
            <a:xfrm>
              <a:off x="7010983" y="1698348"/>
              <a:ext cx="4221233"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4" name="Rectangle 33">
            <a:extLst>
              <a:ext uri="{FF2B5EF4-FFF2-40B4-BE49-F238E27FC236}">
                <a16:creationId xmlns:a16="http://schemas.microsoft.com/office/drawing/2014/main" id="{65FD488D-A678-44CD-958E-978C88E64F86}"/>
              </a:ext>
            </a:extLst>
          </p:cNvPr>
          <p:cNvSpPr/>
          <p:nvPr/>
        </p:nvSpPr>
        <p:spPr>
          <a:xfrm>
            <a:off x="685232" y="1614954"/>
            <a:ext cx="4657141" cy="3461304"/>
          </a:xfrm>
          <a:prstGeom prst="rect">
            <a:avLst/>
          </a:prstGeom>
          <a:solidFill>
            <a:srgbClr val="F0F0F3"/>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35" name="Rectangle 34">
            <a:extLst>
              <a:ext uri="{FF2B5EF4-FFF2-40B4-BE49-F238E27FC236}">
                <a16:creationId xmlns:a16="http://schemas.microsoft.com/office/drawing/2014/main" id="{17C96D2C-064D-49CB-8467-993A003F5E50}"/>
              </a:ext>
            </a:extLst>
          </p:cNvPr>
          <p:cNvSpPr/>
          <p:nvPr/>
        </p:nvSpPr>
        <p:spPr>
          <a:xfrm>
            <a:off x="838200" y="1511924"/>
            <a:ext cx="5044322" cy="3896491"/>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3A3EB658-F64C-429B-94D7-E05FE8663510}"/>
              </a:ext>
            </a:extLst>
          </p:cNvPr>
          <p:cNvSpPr>
            <a:spLocks noGrp="1"/>
          </p:cNvSpPr>
          <p:nvPr>
            <p:ph type="title"/>
          </p:nvPr>
        </p:nvSpPr>
        <p:spPr>
          <a:xfrm>
            <a:off x="838200" y="365126"/>
            <a:ext cx="10515600" cy="718608"/>
          </a:xfrm>
          <a:solidFill>
            <a:srgbClr val="4472C4"/>
          </a:solidFill>
        </p:spPr>
        <p:txBody>
          <a:bodyPr>
            <a:normAutofit fontScale="90000"/>
          </a:bodyPr>
          <a:lstStyle/>
          <a:p>
            <a:pPr algn="ctr"/>
            <a:r>
              <a:rPr lang="en-US" dirty="0">
                <a:solidFill>
                  <a:schemeClr val="bg1"/>
                </a:solidFill>
              </a:rPr>
              <a:t>Our Integrated Compliance Lowers Costs and Risks</a:t>
            </a:r>
          </a:p>
        </p:txBody>
      </p:sp>
      <p:sp>
        <p:nvSpPr>
          <p:cNvPr id="10" name="Footer Placeholder 9">
            <a:extLst>
              <a:ext uri="{FF2B5EF4-FFF2-40B4-BE49-F238E27FC236}">
                <a16:creationId xmlns:a16="http://schemas.microsoft.com/office/drawing/2014/main" id="{B0BE971B-840C-468E-89C9-63E4F2994352}"/>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Open Sans"/>
                <a:ea typeface="+mn-ea"/>
                <a:cs typeface="+mn-cs"/>
              </a:rPr>
              <a:t>©2020 AtWork Systems, Inc. Proprietary and Confidential</a:t>
            </a:r>
            <a:endParaRPr kumimoji="0" lang="en-US" sz="9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11" name="Slide Number Placeholder 10">
            <a:extLst>
              <a:ext uri="{FF2B5EF4-FFF2-40B4-BE49-F238E27FC236}">
                <a16:creationId xmlns:a16="http://schemas.microsoft.com/office/drawing/2014/main" id="{9EAEEE6E-484D-4B6B-976A-D8645A38D2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D48D0E0-78B3-46FC-9E92-8E1BC2DEC0AA}" type="slidenum">
              <a:rPr kumimoji="0" lang="en-US" sz="105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FF7E3D4-8E6D-4BAD-9D42-1993F16DBB8B}"/>
              </a:ext>
            </a:extLst>
          </p:cNvPr>
          <p:cNvSpPr/>
          <p:nvPr/>
        </p:nvSpPr>
        <p:spPr>
          <a:xfrm>
            <a:off x="6890327" y="1792054"/>
            <a:ext cx="434188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71827"/>
                </a:solidFill>
                <a:effectLst/>
                <a:uLnTx/>
                <a:uFillTx/>
                <a:latin typeface="Oswald"/>
                <a:ea typeface="+mn-ea"/>
                <a:cs typeface="+mn-cs"/>
              </a:rPr>
              <a:t>Supports GovCon Contractors</a:t>
            </a:r>
          </a:p>
        </p:txBody>
      </p:sp>
      <p:sp>
        <p:nvSpPr>
          <p:cNvPr id="7" name="Rectangle 6">
            <a:extLst>
              <a:ext uri="{FF2B5EF4-FFF2-40B4-BE49-F238E27FC236}">
                <a16:creationId xmlns:a16="http://schemas.microsoft.com/office/drawing/2014/main" id="{3732CA94-240B-47F8-9B9E-33AC6E59944F}"/>
              </a:ext>
            </a:extLst>
          </p:cNvPr>
          <p:cNvSpPr/>
          <p:nvPr/>
        </p:nvSpPr>
        <p:spPr>
          <a:xfrm>
            <a:off x="2085973" y="2519578"/>
            <a:ext cx="2477173" cy="28443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lang="en-US" sz="1200" dirty="0">
                <a:solidFill>
                  <a:prstClr val="black"/>
                </a:solidFill>
                <a:latin typeface="Open Sans"/>
              </a:rPr>
              <a:t>DCAA/DCMA/DFAR/CAS/JTR</a:t>
            </a:r>
            <a:endParaRPr kumimoji="0" lang="en-US"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854BBF86-371B-4F98-B170-A32FF48FC883}"/>
              </a:ext>
            </a:extLst>
          </p:cNvPr>
          <p:cNvSpPr/>
          <p:nvPr/>
        </p:nvSpPr>
        <p:spPr>
          <a:xfrm>
            <a:off x="7944299" y="2766542"/>
            <a:ext cx="2871479" cy="28443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mn-cs"/>
              </a:rPr>
              <a:t>Prime Contractors </a:t>
            </a:r>
          </a:p>
        </p:txBody>
      </p:sp>
      <p:sp>
        <p:nvSpPr>
          <p:cNvPr id="4" name="Rectangle 3">
            <a:extLst>
              <a:ext uri="{FF2B5EF4-FFF2-40B4-BE49-F238E27FC236}">
                <a16:creationId xmlns:a16="http://schemas.microsoft.com/office/drawing/2014/main" id="{0921EEAB-B5F3-4CDD-A52B-B67EC8BE2623}"/>
              </a:ext>
            </a:extLst>
          </p:cNvPr>
          <p:cNvSpPr/>
          <p:nvPr/>
        </p:nvSpPr>
        <p:spPr>
          <a:xfrm>
            <a:off x="956490" y="1792054"/>
            <a:ext cx="422452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71827"/>
                </a:solidFill>
                <a:effectLst/>
                <a:uLnTx/>
                <a:uFillTx/>
                <a:latin typeface="Oswald"/>
                <a:ea typeface="+mn-ea"/>
                <a:cs typeface="+mn-cs"/>
              </a:rPr>
              <a:t>Core Features</a:t>
            </a:r>
          </a:p>
        </p:txBody>
      </p:sp>
      <p:sp>
        <p:nvSpPr>
          <p:cNvPr id="33" name="TextBox 32">
            <a:extLst>
              <a:ext uri="{FF2B5EF4-FFF2-40B4-BE49-F238E27FC236}">
                <a16:creationId xmlns:a16="http://schemas.microsoft.com/office/drawing/2014/main" id="{FE9F1570-C76E-43C9-9F20-E1F10BA53766}"/>
              </a:ext>
            </a:extLst>
          </p:cNvPr>
          <p:cNvSpPr txBox="1"/>
          <p:nvPr/>
        </p:nvSpPr>
        <p:spPr>
          <a:xfrm>
            <a:off x="2111487" y="5596560"/>
            <a:ext cx="78162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Oswald"/>
                <a:ea typeface="+mn-ea"/>
                <a:cs typeface="+mn-cs"/>
              </a:rPr>
              <a:t>DESIGNED FOR ACCOUNTABILITY, VISIBILITY, AUDITABILITY AND SECURITY</a:t>
            </a:r>
            <a:endParaRPr kumimoji="0" lang="en-US" sz="2400" b="1" i="0" u="none" strike="noStrike" kern="1200" cap="none" spc="0" normalizeH="0" baseline="0" noProof="0" dirty="0">
              <a:ln>
                <a:noFill/>
              </a:ln>
              <a:solidFill>
                <a:schemeClr val="accent5">
                  <a:lumMod val="75000"/>
                </a:schemeClr>
              </a:solidFill>
              <a:effectLst/>
              <a:uLnTx/>
              <a:uFillTx/>
              <a:latin typeface="Oswald"/>
              <a:ea typeface="+mn-ea"/>
              <a:cs typeface="+mn-cs"/>
            </a:endParaRPr>
          </a:p>
        </p:txBody>
      </p:sp>
      <p:sp>
        <p:nvSpPr>
          <p:cNvPr id="32" name="Rectangle 31">
            <a:extLst>
              <a:ext uri="{FF2B5EF4-FFF2-40B4-BE49-F238E27FC236}">
                <a16:creationId xmlns:a16="http://schemas.microsoft.com/office/drawing/2014/main" id="{A385A2B5-E31C-49F9-92D7-7D5C6DC3D7A7}"/>
              </a:ext>
            </a:extLst>
          </p:cNvPr>
          <p:cNvSpPr/>
          <p:nvPr/>
        </p:nvSpPr>
        <p:spPr>
          <a:xfrm>
            <a:off x="2046654" y="4154126"/>
            <a:ext cx="2216588" cy="28443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lang="en-US" sz="1200" dirty="0">
                <a:solidFill>
                  <a:prstClr val="black"/>
                </a:solidFill>
                <a:latin typeface="Open Sans"/>
              </a:rPr>
              <a:t>Labor Compliance and SCA</a:t>
            </a:r>
            <a:endParaRPr kumimoji="0" lang="en-US"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40" name="Rectangle 39">
            <a:extLst>
              <a:ext uri="{FF2B5EF4-FFF2-40B4-BE49-F238E27FC236}">
                <a16:creationId xmlns:a16="http://schemas.microsoft.com/office/drawing/2014/main" id="{C8595316-B815-43D7-B4A1-255B1B6238C9}"/>
              </a:ext>
            </a:extLst>
          </p:cNvPr>
          <p:cNvSpPr/>
          <p:nvPr/>
        </p:nvSpPr>
        <p:spPr>
          <a:xfrm>
            <a:off x="2046654" y="4785379"/>
            <a:ext cx="3263871" cy="27975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lang="en-US" sz="1200" dirty="0">
                <a:solidFill>
                  <a:prstClr val="black"/>
                </a:solidFill>
                <a:latin typeface="Open Sans"/>
              </a:rPr>
              <a:t>BI for Flexible Compliance Reporting</a:t>
            </a:r>
            <a:endParaRPr kumimoji="0" lang="en-US"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8" name="Arrow: Right 7">
            <a:extLst>
              <a:ext uri="{FF2B5EF4-FFF2-40B4-BE49-F238E27FC236}">
                <a16:creationId xmlns:a16="http://schemas.microsoft.com/office/drawing/2014/main" id="{D3371B44-CD09-4AA7-97A0-AE8357E240C4}"/>
              </a:ext>
            </a:extLst>
          </p:cNvPr>
          <p:cNvSpPr/>
          <p:nvPr/>
        </p:nvSpPr>
        <p:spPr>
          <a:xfrm>
            <a:off x="5941762" y="2844539"/>
            <a:ext cx="1058561" cy="1231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4BEAC53-9967-427C-9869-EFC0ACE10796}"/>
              </a:ext>
            </a:extLst>
          </p:cNvPr>
          <p:cNvSpPr/>
          <p:nvPr/>
        </p:nvSpPr>
        <p:spPr>
          <a:xfrm>
            <a:off x="7956181" y="3408643"/>
            <a:ext cx="2871479" cy="28443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mn-cs"/>
              </a:rPr>
              <a:t>Subcontractors</a:t>
            </a:r>
          </a:p>
        </p:txBody>
      </p:sp>
      <p:sp>
        <p:nvSpPr>
          <p:cNvPr id="42" name="Rectangle 41">
            <a:extLst>
              <a:ext uri="{FF2B5EF4-FFF2-40B4-BE49-F238E27FC236}">
                <a16:creationId xmlns:a16="http://schemas.microsoft.com/office/drawing/2014/main" id="{77190FD3-445A-4EB6-AD75-858F9AC11E78}"/>
              </a:ext>
            </a:extLst>
          </p:cNvPr>
          <p:cNvSpPr/>
          <p:nvPr/>
        </p:nvSpPr>
        <p:spPr>
          <a:xfrm>
            <a:off x="7944299" y="3756988"/>
            <a:ext cx="2871479" cy="28443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mn-cs"/>
              </a:rPr>
              <a:t>GovCon and Commercial Enterprises</a:t>
            </a:r>
          </a:p>
        </p:txBody>
      </p:sp>
      <p:sp>
        <p:nvSpPr>
          <p:cNvPr id="45" name="Rectangle 44">
            <a:extLst>
              <a:ext uri="{FF2B5EF4-FFF2-40B4-BE49-F238E27FC236}">
                <a16:creationId xmlns:a16="http://schemas.microsoft.com/office/drawing/2014/main" id="{8555A782-E8E0-4DA8-A292-EDA8FE984DB3}"/>
              </a:ext>
            </a:extLst>
          </p:cNvPr>
          <p:cNvSpPr/>
          <p:nvPr/>
        </p:nvSpPr>
        <p:spPr>
          <a:xfrm>
            <a:off x="2080881" y="3059416"/>
            <a:ext cx="3346193" cy="27975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lang="en-US" sz="1200" dirty="0">
                <a:solidFill>
                  <a:prstClr val="black"/>
                </a:solidFill>
                <a:latin typeface="Open Sans"/>
              </a:rPr>
              <a:t>NIST and CMMC Security Alignment</a:t>
            </a:r>
            <a:endParaRPr kumimoji="0" lang="en-US"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46" name="Rectangle 45">
            <a:extLst>
              <a:ext uri="{FF2B5EF4-FFF2-40B4-BE49-F238E27FC236}">
                <a16:creationId xmlns:a16="http://schemas.microsoft.com/office/drawing/2014/main" id="{6A02B638-3708-4679-87D9-94E8D9FC798B}"/>
              </a:ext>
            </a:extLst>
          </p:cNvPr>
          <p:cNvSpPr/>
          <p:nvPr/>
        </p:nvSpPr>
        <p:spPr>
          <a:xfrm>
            <a:off x="2046654" y="3575270"/>
            <a:ext cx="2871479" cy="27975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mn-cs"/>
              </a:rPr>
              <a:t>CMMI, ISO9001 Certification Alignment</a:t>
            </a:r>
          </a:p>
        </p:txBody>
      </p:sp>
      <p:sp>
        <p:nvSpPr>
          <p:cNvPr id="74" name="Rectangle 73">
            <a:extLst>
              <a:ext uri="{FF2B5EF4-FFF2-40B4-BE49-F238E27FC236}">
                <a16:creationId xmlns:a16="http://schemas.microsoft.com/office/drawing/2014/main" id="{EDEC7A66-CEE3-44EC-AD99-2787BAA5F72B}"/>
              </a:ext>
            </a:extLst>
          </p:cNvPr>
          <p:cNvSpPr/>
          <p:nvPr/>
        </p:nvSpPr>
        <p:spPr>
          <a:xfrm>
            <a:off x="897440" y="2428874"/>
            <a:ext cx="1019131" cy="482889"/>
          </a:xfrm>
          <a:prstGeom prst="rect">
            <a:avLst/>
          </a:prstGeom>
        </p:spPr>
        <p:txBody>
          <a:bodyPr wrap="square">
            <a:spAutoFit/>
          </a:bodyPr>
          <a:lstStyle/>
          <a:p>
            <a:pPr marL="0" marR="0" lvl="0" indent="0" algn="ctr" defTabSz="914400" rtl="0" eaLnBrk="1" fontAlgn="auto" latinLnBrk="0" hangingPunct="1">
              <a:lnSpc>
                <a:spcPct val="110000"/>
              </a:lnSpc>
              <a:spcBef>
                <a:spcPts val="500"/>
              </a:spcBef>
              <a:spcAft>
                <a:spcPts val="0"/>
              </a:spcAft>
              <a:buClrTx/>
              <a:buSzTx/>
              <a:buFontTx/>
              <a:buNone/>
              <a:tabLst/>
              <a:defRPr/>
            </a:pPr>
            <a:r>
              <a:rPr lang="en-US" sz="1200" dirty="0">
                <a:solidFill>
                  <a:schemeClr val="accent5">
                    <a:lumMod val="75000"/>
                  </a:schemeClr>
                </a:solidFill>
                <a:latin typeface="Open Sans"/>
              </a:rPr>
              <a:t>Compliant Accounting</a:t>
            </a:r>
            <a:endParaRPr kumimoji="0" lang="en-US" sz="1200" b="0" i="0" u="none" strike="noStrike" kern="1200" cap="none" spc="0" normalizeH="0" baseline="0" noProof="0" dirty="0">
              <a:ln>
                <a:noFill/>
              </a:ln>
              <a:solidFill>
                <a:schemeClr val="accent5">
                  <a:lumMod val="75000"/>
                </a:schemeClr>
              </a:solidFill>
              <a:effectLst/>
              <a:uLnTx/>
              <a:uFillTx/>
              <a:latin typeface="Open Sans"/>
            </a:endParaRPr>
          </a:p>
        </p:txBody>
      </p:sp>
      <p:sp>
        <p:nvSpPr>
          <p:cNvPr id="76" name="Rectangle 75">
            <a:extLst>
              <a:ext uri="{FF2B5EF4-FFF2-40B4-BE49-F238E27FC236}">
                <a16:creationId xmlns:a16="http://schemas.microsoft.com/office/drawing/2014/main" id="{2A7A175F-3C3D-4A13-AAB8-DE1D9F2E0B86}"/>
              </a:ext>
            </a:extLst>
          </p:cNvPr>
          <p:cNvSpPr/>
          <p:nvPr/>
        </p:nvSpPr>
        <p:spPr>
          <a:xfrm>
            <a:off x="866970" y="2977281"/>
            <a:ext cx="1049601" cy="482889"/>
          </a:xfrm>
          <a:prstGeom prst="rect">
            <a:avLst/>
          </a:prstGeom>
        </p:spPr>
        <p:txBody>
          <a:bodyPr wrap="square">
            <a:spAutoFit/>
          </a:bodyPr>
          <a:lstStyle/>
          <a:p>
            <a:pPr marL="0" marR="0" lvl="0" indent="0" algn="ctr" defTabSz="914400" rtl="0" eaLnBrk="1" fontAlgn="auto" latinLnBrk="0" hangingPunct="1">
              <a:lnSpc>
                <a:spcPct val="110000"/>
              </a:lnSpc>
              <a:spcBef>
                <a:spcPts val="500"/>
              </a:spcBef>
              <a:spcAft>
                <a:spcPts val="0"/>
              </a:spcAft>
              <a:buClrTx/>
              <a:buSzTx/>
              <a:buFontTx/>
              <a:buNone/>
              <a:tabLst/>
              <a:defRPr/>
            </a:pPr>
            <a:r>
              <a:rPr lang="en-US" sz="1200" dirty="0">
                <a:solidFill>
                  <a:schemeClr val="accent5">
                    <a:lumMod val="75000"/>
                  </a:schemeClr>
                </a:solidFill>
                <a:latin typeface="Open Sans"/>
              </a:rPr>
              <a:t>Secured Operations</a:t>
            </a:r>
            <a:endParaRPr kumimoji="0" lang="en-US" sz="1200" b="0" i="0" u="none" strike="noStrike" kern="1200" cap="none" spc="0" normalizeH="0" baseline="0" noProof="0" dirty="0">
              <a:ln>
                <a:noFill/>
              </a:ln>
              <a:solidFill>
                <a:schemeClr val="accent5">
                  <a:lumMod val="75000"/>
                </a:schemeClr>
              </a:solidFill>
              <a:effectLst/>
              <a:uLnTx/>
              <a:uFillTx/>
              <a:latin typeface="Open Sans"/>
            </a:endParaRPr>
          </a:p>
        </p:txBody>
      </p:sp>
      <p:sp>
        <p:nvSpPr>
          <p:cNvPr id="77" name="Rectangle 76">
            <a:extLst>
              <a:ext uri="{FF2B5EF4-FFF2-40B4-BE49-F238E27FC236}">
                <a16:creationId xmlns:a16="http://schemas.microsoft.com/office/drawing/2014/main" id="{457B65B1-2616-4FEE-8148-1EA165E8B099}"/>
              </a:ext>
            </a:extLst>
          </p:cNvPr>
          <p:cNvSpPr/>
          <p:nvPr/>
        </p:nvSpPr>
        <p:spPr>
          <a:xfrm>
            <a:off x="924895" y="3550862"/>
            <a:ext cx="921171" cy="482889"/>
          </a:xfrm>
          <a:prstGeom prst="rect">
            <a:avLst/>
          </a:prstGeom>
        </p:spPr>
        <p:txBody>
          <a:bodyPr wrap="square">
            <a:spAutoFit/>
          </a:bodyPr>
          <a:lstStyle/>
          <a:p>
            <a:pPr marL="0" marR="0" lvl="0" indent="0" algn="ctr" defTabSz="914400" rtl="0" eaLnBrk="1" fontAlgn="auto" latinLnBrk="0" hangingPunct="1">
              <a:lnSpc>
                <a:spcPct val="110000"/>
              </a:lnSpc>
              <a:spcBef>
                <a:spcPts val="500"/>
              </a:spcBef>
              <a:spcAft>
                <a:spcPts val="0"/>
              </a:spcAft>
              <a:buClrTx/>
              <a:buSzTx/>
              <a:buFontTx/>
              <a:buNone/>
              <a:tabLst/>
              <a:defRPr/>
            </a:pPr>
            <a:r>
              <a:rPr lang="en-US" sz="1200" dirty="0">
                <a:solidFill>
                  <a:schemeClr val="accent5">
                    <a:lumMod val="75000"/>
                  </a:schemeClr>
                </a:solidFill>
                <a:latin typeface="Open Sans"/>
              </a:rPr>
              <a:t>Certified Processes</a:t>
            </a:r>
            <a:endParaRPr kumimoji="0" lang="en-US" sz="1200" b="0" i="0" u="none" strike="noStrike" kern="1200" cap="none" spc="0" normalizeH="0" baseline="0" noProof="0" dirty="0">
              <a:ln>
                <a:noFill/>
              </a:ln>
              <a:solidFill>
                <a:schemeClr val="accent5">
                  <a:lumMod val="75000"/>
                </a:schemeClr>
              </a:solidFill>
              <a:effectLst/>
              <a:uLnTx/>
              <a:uFillTx/>
              <a:latin typeface="Open Sans"/>
            </a:endParaRPr>
          </a:p>
        </p:txBody>
      </p:sp>
      <p:sp>
        <p:nvSpPr>
          <p:cNvPr id="78" name="Rectangle 77">
            <a:extLst>
              <a:ext uri="{FF2B5EF4-FFF2-40B4-BE49-F238E27FC236}">
                <a16:creationId xmlns:a16="http://schemas.microsoft.com/office/drawing/2014/main" id="{1F9D9E2A-2053-4BC1-A87A-B0CA0312B0BA}"/>
              </a:ext>
            </a:extLst>
          </p:cNvPr>
          <p:cNvSpPr/>
          <p:nvPr/>
        </p:nvSpPr>
        <p:spPr>
          <a:xfrm>
            <a:off x="943140" y="4118954"/>
            <a:ext cx="921171" cy="482889"/>
          </a:xfrm>
          <a:prstGeom prst="rect">
            <a:avLst/>
          </a:prstGeom>
        </p:spPr>
        <p:txBody>
          <a:bodyPr wrap="square">
            <a:spAutoFit/>
          </a:bodyPr>
          <a:lstStyle/>
          <a:p>
            <a:pPr marL="0" marR="0" lvl="0" indent="0" algn="ctr" defTabSz="914400" rtl="0" eaLnBrk="1" fontAlgn="auto" latinLnBrk="0" hangingPunct="1">
              <a:lnSpc>
                <a:spcPct val="110000"/>
              </a:lnSpc>
              <a:spcBef>
                <a:spcPts val="500"/>
              </a:spcBef>
              <a:spcAft>
                <a:spcPts val="0"/>
              </a:spcAft>
              <a:buClrTx/>
              <a:buSzTx/>
              <a:buFontTx/>
              <a:buNone/>
              <a:tabLst/>
              <a:defRPr/>
            </a:pPr>
            <a:r>
              <a:rPr lang="en-US" sz="1200" dirty="0">
                <a:solidFill>
                  <a:schemeClr val="accent5">
                    <a:lumMod val="75000"/>
                  </a:schemeClr>
                </a:solidFill>
                <a:latin typeface="Open Sans"/>
              </a:rPr>
              <a:t>Compliant HR</a:t>
            </a:r>
            <a:endParaRPr kumimoji="0" lang="en-US" sz="1200" b="0" i="0" u="none" strike="noStrike" kern="1200" cap="none" spc="0" normalizeH="0" baseline="0" noProof="0" dirty="0">
              <a:ln>
                <a:noFill/>
              </a:ln>
              <a:solidFill>
                <a:schemeClr val="accent5">
                  <a:lumMod val="75000"/>
                </a:schemeClr>
              </a:solidFill>
              <a:effectLst/>
              <a:uLnTx/>
              <a:uFillTx/>
              <a:latin typeface="Open Sans"/>
            </a:endParaRPr>
          </a:p>
        </p:txBody>
      </p:sp>
      <p:sp>
        <p:nvSpPr>
          <p:cNvPr id="79" name="Rectangle 78">
            <a:extLst>
              <a:ext uri="{FF2B5EF4-FFF2-40B4-BE49-F238E27FC236}">
                <a16:creationId xmlns:a16="http://schemas.microsoft.com/office/drawing/2014/main" id="{425CCFCC-F8A1-47C1-8D20-D0A20CE25E78}"/>
              </a:ext>
            </a:extLst>
          </p:cNvPr>
          <p:cNvSpPr/>
          <p:nvPr/>
        </p:nvSpPr>
        <p:spPr>
          <a:xfrm>
            <a:off x="897440" y="4695401"/>
            <a:ext cx="1049601" cy="487569"/>
          </a:xfrm>
          <a:prstGeom prst="rect">
            <a:avLst/>
          </a:prstGeom>
        </p:spPr>
        <p:txBody>
          <a:bodyPr wrap="square">
            <a:spAutoFit/>
          </a:bodyPr>
          <a:lstStyle/>
          <a:p>
            <a:pPr marL="0" marR="0" lvl="0" indent="0" algn="ctr" defTabSz="914400" rtl="0" eaLnBrk="1" fontAlgn="auto" latinLnBrk="0" hangingPunct="1">
              <a:lnSpc>
                <a:spcPct val="110000"/>
              </a:lnSpc>
              <a:spcBef>
                <a:spcPts val="500"/>
              </a:spcBef>
              <a:spcAft>
                <a:spcPts val="0"/>
              </a:spcAft>
              <a:buClrTx/>
              <a:buSzTx/>
              <a:buFontTx/>
              <a:buNone/>
              <a:tabLst/>
              <a:defRPr/>
            </a:pPr>
            <a:r>
              <a:rPr lang="en-US" sz="1200" dirty="0">
                <a:solidFill>
                  <a:schemeClr val="accent5">
                    <a:lumMod val="75000"/>
                  </a:schemeClr>
                </a:solidFill>
                <a:latin typeface="Open Sans"/>
              </a:rPr>
              <a:t>Compliance Reporting</a:t>
            </a:r>
            <a:endParaRPr kumimoji="0" lang="en-US" sz="1200" b="0" i="0" u="none" strike="noStrike" kern="1200" cap="none" spc="0" normalizeH="0" baseline="0" noProof="0" dirty="0">
              <a:ln>
                <a:noFill/>
              </a:ln>
              <a:solidFill>
                <a:schemeClr val="accent5">
                  <a:lumMod val="75000"/>
                </a:schemeClr>
              </a:solidFill>
              <a:effectLst/>
              <a:uLnTx/>
              <a:uFillTx/>
              <a:latin typeface="Open Sans"/>
            </a:endParaRPr>
          </a:p>
        </p:txBody>
      </p:sp>
      <p:sp>
        <p:nvSpPr>
          <p:cNvPr id="3" name="Left Brace 2">
            <a:extLst>
              <a:ext uri="{FF2B5EF4-FFF2-40B4-BE49-F238E27FC236}">
                <a16:creationId xmlns:a16="http://schemas.microsoft.com/office/drawing/2014/main" id="{35322549-89F5-4F6F-9E10-4B569C8175DA}"/>
              </a:ext>
            </a:extLst>
          </p:cNvPr>
          <p:cNvSpPr/>
          <p:nvPr/>
        </p:nvSpPr>
        <p:spPr>
          <a:xfrm rot="16200000">
            <a:off x="2966765" y="2426001"/>
            <a:ext cx="305289" cy="435253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B370D606-2FDB-D1E4-7CE2-B25466CEE4E9}"/>
              </a:ext>
            </a:extLst>
          </p:cNvPr>
          <p:cNvSpPr/>
          <p:nvPr/>
        </p:nvSpPr>
        <p:spPr>
          <a:xfrm>
            <a:off x="7956181" y="3050979"/>
            <a:ext cx="2871479" cy="284437"/>
          </a:xfrm>
          <a:prstGeom prst="rect">
            <a:avLst/>
          </a:prstGeom>
        </p:spPr>
        <p:txBody>
          <a:bodyPr wrap="square">
            <a:spAutoFit/>
          </a:bodyP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mn-cs"/>
              </a:rPr>
              <a:t>Cost Plus Contracts</a:t>
            </a:r>
          </a:p>
        </p:txBody>
      </p:sp>
    </p:spTree>
    <p:extLst>
      <p:ext uri="{BB962C8B-B14F-4D97-AF65-F5344CB8AC3E}">
        <p14:creationId xmlns:p14="http://schemas.microsoft.com/office/powerpoint/2010/main" val="1835267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4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9FB47-BD23-CE4A-F904-072E3162D4CA}"/>
              </a:ext>
            </a:extLst>
          </p:cNvPr>
          <p:cNvSpPr>
            <a:spLocks noGrp="1"/>
          </p:cNvSpPr>
          <p:nvPr>
            <p:ph type="title"/>
          </p:nvPr>
        </p:nvSpPr>
        <p:spPr>
          <a:xfrm>
            <a:off x="838199" y="291090"/>
            <a:ext cx="10515599" cy="932688"/>
          </a:xfrm>
          <a:solidFill>
            <a:srgbClr val="4472C4"/>
          </a:solidFill>
        </p:spPr>
        <p:txBody>
          <a:bodyPr vert="horz" lIns="91440" tIns="45720" rIns="91440" bIns="45720" rtlCol="0" anchor="b">
            <a:normAutofit fontScale="90000"/>
          </a:bodyPr>
          <a:lstStyle/>
          <a:p>
            <a:pPr algn="ctr"/>
            <a:r>
              <a:rPr lang="en-US" sz="5400" dirty="0">
                <a:solidFill>
                  <a:schemeClr val="bg1"/>
                </a:solidFill>
              </a:rPr>
              <a:t>Why is managed services right for me?</a:t>
            </a:r>
            <a:endParaRPr lang="en-US" sz="5000" kern="1200" dirty="0">
              <a:solidFill>
                <a:schemeClr val="bg1"/>
              </a:solidFill>
              <a:latin typeface="+mj-lt"/>
              <a:ea typeface="+mj-ea"/>
              <a:cs typeface="+mj-cs"/>
            </a:endParaRPr>
          </a:p>
        </p:txBody>
      </p:sp>
      <p:graphicFrame>
        <p:nvGraphicFramePr>
          <p:cNvPr id="4" name="Table 4">
            <a:extLst>
              <a:ext uri="{FF2B5EF4-FFF2-40B4-BE49-F238E27FC236}">
                <a16:creationId xmlns:a16="http://schemas.microsoft.com/office/drawing/2014/main" id="{690CC63F-E309-95CE-7809-AB60147FED92}"/>
              </a:ext>
            </a:extLst>
          </p:cNvPr>
          <p:cNvGraphicFramePr>
            <a:graphicFrameLocks noGrp="1"/>
          </p:cNvGraphicFramePr>
          <p:nvPr>
            <p:ph idx="1"/>
            <p:extLst>
              <p:ext uri="{D42A27DB-BD31-4B8C-83A1-F6EECF244321}">
                <p14:modId xmlns:p14="http://schemas.microsoft.com/office/powerpoint/2010/main" val="1128422915"/>
              </p:ext>
            </p:extLst>
          </p:nvPr>
        </p:nvGraphicFramePr>
        <p:xfrm>
          <a:off x="3238500" y="-1600422"/>
          <a:ext cx="10515599" cy="1454877"/>
        </p:xfrm>
        <a:graphic>
          <a:graphicData uri="http://schemas.openxmlformats.org/drawingml/2006/table">
            <a:tbl>
              <a:tblPr firstRow="1" bandRow="1">
                <a:noFill/>
                <a:tableStyleId>{5C22544A-7EE6-4342-B048-85BDC9FD1C3A}</a:tableStyleId>
              </a:tblPr>
              <a:tblGrid>
                <a:gridCol w="10515599">
                  <a:extLst>
                    <a:ext uri="{9D8B030D-6E8A-4147-A177-3AD203B41FA5}">
                      <a16:colId xmlns:a16="http://schemas.microsoft.com/office/drawing/2014/main" val="3535797479"/>
                    </a:ext>
                  </a:extLst>
                </a:gridCol>
              </a:tblGrid>
              <a:tr h="1454877">
                <a:tc>
                  <a:txBody>
                    <a:bodyPr/>
                    <a:lstStyle/>
                    <a:p>
                      <a:endParaRPr lang="en-US" sz="1600" b="1" dirty="0">
                        <a:solidFill>
                          <a:schemeClr val="tx1">
                            <a:lumMod val="75000"/>
                            <a:lumOff val="25000"/>
                          </a:schemeClr>
                        </a:solidFill>
                      </a:endParaRPr>
                    </a:p>
                  </a:txBody>
                  <a:tcPr marL="195285" marR="99700" marT="97643" marB="97643">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345895747"/>
                  </a:ext>
                </a:extLst>
              </a:tr>
            </a:tbl>
          </a:graphicData>
        </a:graphic>
      </p:graphicFrame>
      <p:sp>
        <p:nvSpPr>
          <p:cNvPr id="5" name="TextBox 4">
            <a:extLst>
              <a:ext uri="{FF2B5EF4-FFF2-40B4-BE49-F238E27FC236}">
                <a16:creationId xmlns:a16="http://schemas.microsoft.com/office/drawing/2014/main" id="{55E4230A-3116-EAF5-8E56-3843A7D45BD4}"/>
              </a:ext>
            </a:extLst>
          </p:cNvPr>
          <p:cNvSpPr txBox="1"/>
          <p:nvPr/>
        </p:nvSpPr>
        <p:spPr>
          <a:xfrm>
            <a:off x="620486" y="1936014"/>
            <a:ext cx="10733312" cy="4278094"/>
          </a:xfrm>
          <a:prstGeom prst="rect">
            <a:avLst/>
          </a:prstGeom>
          <a:solidFill>
            <a:srgbClr val="F2F2F2"/>
          </a:solidFill>
        </p:spPr>
        <p:txBody>
          <a:bodyPr wrap="square">
            <a:spAutoFit/>
          </a:bodyPr>
          <a:lstStyle/>
          <a:p>
            <a:pPr marL="0" marR="0">
              <a:spcBef>
                <a:spcPts val="0"/>
              </a:spcBef>
              <a:spcAft>
                <a:spcPts val="0"/>
              </a:spcAft>
            </a:pPr>
            <a:r>
              <a:rPr lang="en-US" sz="1600" dirty="0">
                <a:solidFill>
                  <a:srgbClr val="000000"/>
                </a:solidFill>
                <a:effectLst/>
                <a:ea typeface="Calibri" panose="020F0502020204030204" pitchFamily="34" charset="0"/>
              </a:rPr>
              <a:t>Every federal contractor needs a support team with the </a:t>
            </a:r>
            <a:r>
              <a:rPr lang="en-US" sz="1600" u="sng" dirty="0">
                <a:solidFill>
                  <a:srgbClr val="000000"/>
                </a:solidFill>
                <a:effectLst/>
                <a:ea typeface="Calibri" panose="020F0502020204030204" pitchFamily="34" charset="0"/>
              </a:rPr>
              <a:t>extensive</a:t>
            </a:r>
            <a:r>
              <a:rPr lang="en-US" sz="1600" dirty="0">
                <a:solidFill>
                  <a:srgbClr val="000000"/>
                </a:solidFill>
                <a:effectLst/>
                <a:ea typeface="Calibri" panose="020F0502020204030204" pitchFamily="34" charset="0"/>
              </a:rPr>
              <a:t> experience in government contracting requiring subject matter expertise in areas, such as, financial reporting, cost accounting, HR, contract and project management and security, including:</a:t>
            </a:r>
          </a:p>
          <a:p>
            <a:pPr marL="342900" marR="0" lvl="0" indent="-342900">
              <a:spcBef>
                <a:spcPts val="0"/>
              </a:spcBef>
              <a:spcAft>
                <a:spcPts val="0"/>
              </a:spcAft>
              <a:buFont typeface="Symbol" pitchFamily="2" charset="2"/>
              <a:buChar char=""/>
            </a:pPr>
            <a:r>
              <a:rPr lang="en-US" sz="1600" i="1" dirty="0">
                <a:solidFill>
                  <a:srgbClr val="000000"/>
                </a:solidFill>
                <a:effectLst/>
                <a:ea typeface="Calibri" panose="020F0502020204030204" pitchFamily="34" charset="0"/>
              </a:rPr>
              <a:t>Accounting:</a:t>
            </a:r>
            <a:r>
              <a:rPr lang="en-US" sz="1600" dirty="0">
                <a:solidFill>
                  <a:srgbClr val="000000"/>
                </a:solidFill>
                <a:effectLst/>
                <a:ea typeface="Calibri" panose="020F0502020204030204" pitchFamily="34" charset="0"/>
              </a:rPr>
              <a:t> SMEs (CFO, Controllers &amp; Bookkeepers) with background in government accounting to ensure the funds provided by the government are properly managed and that accurate record keeping is in place to support government audits. </a:t>
            </a:r>
          </a:p>
          <a:p>
            <a:pPr marL="342900" marR="0" lvl="0" indent="-342900">
              <a:spcBef>
                <a:spcPts val="0"/>
              </a:spcBef>
              <a:spcAft>
                <a:spcPts val="0"/>
              </a:spcAft>
              <a:buFont typeface="Symbol" pitchFamily="2" charset="2"/>
              <a:buChar char=""/>
            </a:pPr>
            <a:r>
              <a:rPr lang="en-US" sz="1600" i="1" dirty="0">
                <a:solidFill>
                  <a:srgbClr val="000000"/>
                </a:solidFill>
                <a:effectLst/>
                <a:ea typeface="Calibri" panose="020F0502020204030204" pitchFamily="34" charset="0"/>
              </a:rPr>
              <a:t>Human Resources (HR):</a:t>
            </a:r>
            <a:r>
              <a:rPr lang="en-US" sz="1600" dirty="0">
                <a:solidFill>
                  <a:srgbClr val="000000"/>
                </a:solidFill>
                <a:effectLst/>
                <a:ea typeface="Calibri" panose="020F0502020204030204" pitchFamily="34" charset="0"/>
              </a:rPr>
              <a:t> SMEs (HR Specialists) with background in human resources management. The HR specialists have expertise in all aspect of HR from recruiting, developing HR policies, and have worked with DOL to understand the details of compliance.</a:t>
            </a:r>
          </a:p>
          <a:p>
            <a:pPr marL="342900" marR="0" lvl="0" indent="-342900">
              <a:spcBef>
                <a:spcPts val="0"/>
              </a:spcBef>
              <a:spcAft>
                <a:spcPts val="0"/>
              </a:spcAft>
              <a:buFont typeface="Symbol" pitchFamily="2" charset="2"/>
              <a:buChar char=""/>
            </a:pPr>
            <a:r>
              <a:rPr lang="en-US" sz="1600" i="1" dirty="0">
                <a:solidFill>
                  <a:srgbClr val="000000"/>
                </a:solidFill>
                <a:effectLst/>
                <a:ea typeface="Calibri" panose="020F0502020204030204" pitchFamily="34" charset="0"/>
              </a:rPr>
              <a:t>Contract Management: </a:t>
            </a:r>
            <a:r>
              <a:rPr lang="en-US" sz="1600" dirty="0">
                <a:solidFill>
                  <a:srgbClr val="000000"/>
                </a:solidFill>
                <a:effectLst/>
                <a:ea typeface="Calibri" panose="020F0502020204030204" pitchFamily="34" charset="0"/>
              </a:rPr>
              <a:t>SMEs (contract management and administrators) with background in managing the entire lifecycle of government contracts. Including tracking and managing deliverables, funding and modifications.</a:t>
            </a:r>
          </a:p>
          <a:p>
            <a:pPr marL="342900" marR="0" lvl="0" indent="-342900">
              <a:spcBef>
                <a:spcPts val="0"/>
              </a:spcBef>
              <a:spcAft>
                <a:spcPts val="0"/>
              </a:spcAft>
              <a:buFont typeface="Symbol" pitchFamily="2" charset="2"/>
              <a:buChar char=""/>
            </a:pPr>
            <a:r>
              <a:rPr lang="en-US" sz="1600" dirty="0">
                <a:solidFill>
                  <a:srgbClr val="000000"/>
                </a:solidFill>
                <a:effectLst/>
                <a:ea typeface="Calibri" panose="020F0502020204030204" pitchFamily="34" charset="0"/>
              </a:rPr>
              <a:t>Project Management: SMEs (Project Managers and Analysts) with background in developing project plans, including budgets, schedules and generating project job cost reports.</a:t>
            </a:r>
          </a:p>
          <a:p>
            <a:pPr marL="342900" marR="0" lvl="0" indent="-342900">
              <a:spcBef>
                <a:spcPts val="0"/>
              </a:spcBef>
              <a:spcAft>
                <a:spcPts val="0"/>
              </a:spcAft>
              <a:buFont typeface="Symbol" pitchFamily="2" charset="2"/>
              <a:buChar char=""/>
            </a:pPr>
            <a:r>
              <a:rPr lang="en-US" sz="1600" i="1" dirty="0">
                <a:solidFill>
                  <a:srgbClr val="000000"/>
                </a:solidFill>
                <a:effectLst/>
                <a:ea typeface="Calibri" panose="020F0502020204030204" pitchFamily="34" charset="0"/>
              </a:rPr>
              <a:t>Security:</a:t>
            </a:r>
            <a:r>
              <a:rPr lang="en-US" sz="1600" dirty="0">
                <a:solidFill>
                  <a:srgbClr val="000000"/>
                </a:solidFill>
                <a:effectLst/>
                <a:ea typeface="Calibri" panose="020F0502020204030204" pitchFamily="34" charset="0"/>
              </a:rPr>
              <a:t> SMEs (policy and security analysts) with background in cybersecurity requiring an understanding of emerging security requirements such as CMMC. </a:t>
            </a:r>
          </a:p>
          <a:p>
            <a:pPr>
              <a:spcBef>
                <a:spcPts val="15"/>
              </a:spcBef>
            </a:pPr>
            <a:r>
              <a:rPr lang="en-US" sz="1600" dirty="0">
                <a:solidFill>
                  <a:srgbClr val="000000"/>
                </a:solidFill>
                <a:effectLst/>
                <a:ea typeface="Calibri" panose="020F0502020204030204" pitchFamily="34" charset="0"/>
              </a:rPr>
              <a:t>Early stage federal contractors can not break the bank directly hiring these highly unique and expensive resources and must meet this requirement by leveraging managed services and a fractional resource model.</a:t>
            </a:r>
            <a:endParaRPr lang="en-US" sz="1600" dirty="0"/>
          </a:p>
        </p:txBody>
      </p:sp>
      <p:sp>
        <p:nvSpPr>
          <p:cNvPr id="6" name="TextBox 5">
            <a:extLst>
              <a:ext uri="{FF2B5EF4-FFF2-40B4-BE49-F238E27FC236}">
                <a16:creationId xmlns:a16="http://schemas.microsoft.com/office/drawing/2014/main" id="{119BC741-874E-AAC5-26F5-ECBD9F3CE8A7}"/>
              </a:ext>
            </a:extLst>
          </p:cNvPr>
          <p:cNvSpPr txBox="1"/>
          <p:nvPr/>
        </p:nvSpPr>
        <p:spPr>
          <a:xfrm>
            <a:off x="11054443" y="14695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841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4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9FB47-BD23-CE4A-F904-072E3162D4CA}"/>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pPr algn="ctr"/>
            <a:r>
              <a:rPr lang="en-US" sz="5400" dirty="0">
                <a:solidFill>
                  <a:schemeClr val="bg1"/>
                </a:solidFill>
              </a:rPr>
              <a:t>What does my teams staffing plan entail?</a:t>
            </a:r>
            <a:endParaRPr lang="en-US" sz="5000" kern="1200" dirty="0">
              <a:solidFill>
                <a:schemeClr val="bg1"/>
              </a:solidFill>
              <a:latin typeface="+mj-lt"/>
              <a:ea typeface="+mj-ea"/>
              <a:cs typeface="+mj-cs"/>
            </a:endParaRPr>
          </a:p>
        </p:txBody>
      </p:sp>
      <p:graphicFrame>
        <p:nvGraphicFramePr>
          <p:cNvPr id="4" name="Table 4">
            <a:extLst>
              <a:ext uri="{FF2B5EF4-FFF2-40B4-BE49-F238E27FC236}">
                <a16:creationId xmlns:a16="http://schemas.microsoft.com/office/drawing/2014/main" id="{690CC63F-E309-95CE-7809-AB60147FED92}"/>
              </a:ext>
            </a:extLst>
          </p:cNvPr>
          <p:cNvGraphicFramePr>
            <a:graphicFrameLocks noGrp="1"/>
          </p:cNvGraphicFramePr>
          <p:nvPr>
            <p:ph idx="1"/>
          </p:nvPr>
        </p:nvGraphicFramePr>
        <p:xfrm>
          <a:off x="3238500" y="-1600422"/>
          <a:ext cx="10515599" cy="1454877"/>
        </p:xfrm>
        <a:graphic>
          <a:graphicData uri="http://schemas.openxmlformats.org/drawingml/2006/table">
            <a:tbl>
              <a:tblPr firstRow="1" bandRow="1">
                <a:noFill/>
                <a:tableStyleId>{5C22544A-7EE6-4342-B048-85BDC9FD1C3A}</a:tableStyleId>
              </a:tblPr>
              <a:tblGrid>
                <a:gridCol w="10515599">
                  <a:extLst>
                    <a:ext uri="{9D8B030D-6E8A-4147-A177-3AD203B41FA5}">
                      <a16:colId xmlns:a16="http://schemas.microsoft.com/office/drawing/2014/main" val="3535797479"/>
                    </a:ext>
                  </a:extLst>
                </a:gridCol>
              </a:tblGrid>
              <a:tr h="1454877">
                <a:tc>
                  <a:txBody>
                    <a:bodyPr/>
                    <a:lstStyle/>
                    <a:p>
                      <a:endParaRPr lang="en-US" sz="1600" b="1" dirty="0">
                        <a:solidFill>
                          <a:schemeClr val="tx1">
                            <a:lumMod val="75000"/>
                            <a:lumOff val="25000"/>
                          </a:schemeClr>
                        </a:solidFill>
                      </a:endParaRPr>
                    </a:p>
                  </a:txBody>
                  <a:tcPr marL="195285" marR="99700" marT="97643" marB="97643">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345895747"/>
                  </a:ext>
                </a:extLst>
              </a:tr>
            </a:tbl>
          </a:graphicData>
        </a:graphic>
      </p:graphicFrame>
      <p:sp>
        <p:nvSpPr>
          <p:cNvPr id="6" name="TextBox 5">
            <a:extLst>
              <a:ext uri="{FF2B5EF4-FFF2-40B4-BE49-F238E27FC236}">
                <a16:creationId xmlns:a16="http://schemas.microsoft.com/office/drawing/2014/main" id="{119BC741-874E-AAC5-26F5-ECBD9F3CE8A7}"/>
              </a:ext>
            </a:extLst>
          </p:cNvPr>
          <p:cNvSpPr txBox="1"/>
          <p:nvPr/>
        </p:nvSpPr>
        <p:spPr>
          <a:xfrm>
            <a:off x="11054443" y="1469571"/>
            <a:ext cx="184731" cy="369332"/>
          </a:xfrm>
          <a:prstGeom prst="rect">
            <a:avLst/>
          </a:prstGeom>
          <a:noFill/>
        </p:spPr>
        <p:txBody>
          <a:bodyPr wrap="none" rtlCol="0">
            <a:spAutoFit/>
          </a:bodyPr>
          <a:lstStyle/>
          <a:p>
            <a:endParaRPr lang="en-US" dirty="0"/>
          </a:p>
        </p:txBody>
      </p:sp>
      <p:graphicFrame>
        <p:nvGraphicFramePr>
          <p:cNvPr id="8" name="Table 4">
            <a:extLst>
              <a:ext uri="{FF2B5EF4-FFF2-40B4-BE49-F238E27FC236}">
                <a16:creationId xmlns:a16="http://schemas.microsoft.com/office/drawing/2014/main" id="{F782AB97-9193-033E-6F15-8EC6379D7A13}"/>
              </a:ext>
            </a:extLst>
          </p:cNvPr>
          <p:cNvGraphicFramePr>
            <a:graphicFrameLocks noGrp="1"/>
          </p:cNvGraphicFramePr>
          <p:nvPr>
            <p:extLst>
              <p:ext uri="{D42A27DB-BD31-4B8C-83A1-F6EECF244321}">
                <p14:modId xmlns:p14="http://schemas.microsoft.com/office/powerpoint/2010/main" val="836495895"/>
              </p:ext>
            </p:extLst>
          </p:nvPr>
        </p:nvGraphicFramePr>
        <p:xfrm>
          <a:off x="1382569" y="1964049"/>
          <a:ext cx="8778035" cy="4781955"/>
        </p:xfrm>
        <a:graphic>
          <a:graphicData uri="http://schemas.openxmlformats.org/drawingml/2006/table">
            <a:tbl>
              <a:tblPr firstRow="1" bandRow="1">
                <a:noFill/>
                <a:tableStyleId>{5C22544A-7EE6-4342-B048-85BDC9FD1C3A}</a:tableStyleId>
              </a:tblPr>
              <a:tblGrid>
                <a:gridCol w="2801793">
                  <a:extLst>
                    <a:ext uri="{9D8B030D-6E8A-4147-A177-3AD203B41FA5}">
                      <a16:colId xmlns:a16="http://schemas.microsoft.com/office/drawing/2014/main" val="4247296885"/>
                    </a:ext>
                  </a:extLst>
                </a:gridCol>
                <a:gridCol w="5976242">
                  <a:extLst>
                    <a:ext uri="{9D8B030D-6E8A-4147-A177-3AD203B41FA5}">
                      <a16:colId xmlns:a16="http://schemas.microsoft.com/office/drawing/2014/main" val="3558427617"/>
                    </a:ext>
                  </a:extLst>
                </a:gridCol>
              </a:tblGrid>
              <a:tr h="386207">
                <a:tc>
                  <a:txBody>
                    <a:bodyPr/>
                    <a:lstStyle/>
                    <a:p>
                      <a:r>
                        <a:rPr lang="en-US" sz="1600" b="0" cap="none" spc="0">
                          <a:solidFill>
                            <a:schemeClr val="tx1"/>
                          </a:solidFill>
                        </a:rPr>
                        <a:t>Role</a:t>
                      </a:r>
                    </a:p>
                  </a:txBody>
                  <a:tcPr marL="0" marR="58392" marT="18103" marB="90517" anchor="b">
                    <a:lnL w="12700" cmpd="sng">
                      <a:noFill/>
                    </a:lnL>
                    <a:lnR w="12700" cmpd="sng">
                      <a:noFill/>
                    </a:lnR>
                    <a:lnT w="9525" cap="flat" cmpd="sng" algn="ctr">
                      <a:noFill/>
                      <a:prstDash val="solid"/>
                    </a:lnT>
                    <a:lnB w="38100" cmpd="sng">
                      <a:noFill/>
                    </a:lnB>
                    <a:noFill/>
                  </a:tcPr>
                </a:tc>
                <a:tc>
                  <a:txBody>
                    <a:bodyPr/>
                    <a:lstStyle/>
                    <a:p>
                      <a:r>
                        <a:rPr lang="en-US" sz="1600" b="0" cap="none" spc="0">
                          <a:solidFill>
                            <a:schemeClr val="tx1"/>
                          </a:solidFill>
                        </a:rPr>
                        <a:t>Responsibilities</a:t>
                      </a:r>
                    </a:p>
                  </a:txBody>
                  <a:tcPr marL="0" marR="58392" marT="18103" marB="9051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895819885"/>
                  </a:ext>
                </a:extLst>
              </a:tr>
              <a:tr h="681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cap="none" spc="0" dirty="0">
                          <a:solidFill>
                            <a:schemeClr val="tx1"/>
                          </a:solidFill>
                        </a:rPr>
                        <a:t>Chief Financial Officer</a:t>
                      </a:r>
                    </a:p>
                    <a:p>
                      <a:endParaRPr lang="en-US" sz="1200" cap="none" spc="0" dirty="0">
                        <a:solidFill>
                          <a:schemeClr val="tx1"/>
                        </a:solidFill>
                      </a:endParaRPr>
                    </a:p>
                  </a:txBody>
                  <a:tcPr marL="0" marR="58392" marT="27155" marB="9051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l"/>
                      <a:r>
                        <a:rPr lang="en-US" sz="1200" cap="none" spc="0" dirty="0">
                          <a:solidFill>
                            <a:schemeClr val="tx1"/>
                          </a:solidFill>
                        </a:rPr>
                        <a:t>Overall responsibility for company management reporting and guidance with extensive experience in GAAP, DCAA, CAS, FAR and SCA.</a:t>
                      </a:r>
                    </a:p>
                  </a:txBody>
                  <a:tcPr marL="0" marR="58392" marT="27155" marB="9051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2454257096"/>
                  </a:ext>
                </a:extLst>
              </a:tr>
              <a:tr h="515948">
                <a:tc>
                  <a:txBody>
                    <a:bodyPr/>
                    <a:lstStyle/>
                    <a:p>
                      <a:r>
                        <a:rPr lang="en-US" sz="1200" cap="none" spc="0" dirty="0">
                          <a:solidFill>
                            <a:schemeClr val="tx1"/>
                          </a:solidFill>
                        </a:rPr>
                        <a:t>Controller</a:t>
                      </a:r>
                    </a:p>
                  </a:txBody>
                  <a:tcPr marL="0" marR="58392" marT="27155" marB="90517">
                    <a:lnL w="12700" cmpd="sng">
                      <a:noFill/>
                      <a:prstDash val="solid"/>
                    </a:lnL>
                    <a:lnR w="12700" cmpd="sng">
                      <a:noFill/>
                      <a:prstDash val="solid"/>
                    </a:lnR>
                    <a:lnT w="9525" cap="flat" cmpd="sng" algn="ctr">
                      <a:solidFill>
                        <a:schemeClr val="tx1"/>
                      </a:solidFill>
                      <a:prstDash val="solid"/>
                    </a:lnT>
                    <a:lnB w="12700" cmpd="sng">
                      <a:noFill/>
                      <a:prstDash val="solid"/>
                    </a:lnB>
                    <a:solidFill>
                      <a:srgbClr val="F2F2F2"/>
                    </a:solidFill>
                  </a:tcPr>
                </a:tc>
                <a:tc>
                  <a:txBody>
                    <a:bodyPr/>
                    <a:lstStyle/>
                    <a:p>
                      <a:r>
                        <a:rPr lang="en-US" sz="1200" cap="none" spc="0" dirty="0">
                          <a:solidFill>
                            <a:schemeClr val="tx1"/>
                          </a:solidFill>
                        </a:rPr>
                        <a:t>Overall responsibility for development of policies and procedures,  staff work product review,  maintaining human resource records, reviewing and approving journal entries, reviewing and approving customer invoices including ITD funding and ceilings, month end closings, preparation of key performance indicators, preparation of budgets and forecasts and preparation of management reporting packages.</a:t>
                      </a:r>
                    </a:p>
                  </a:txBody>
                  <a:tcPr marL="0" marR="58392" marT="27155" marB="9051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790366816"/>
                  </a:ext>
                </a:extLst>
              </a:tr>
              <a:tr h="713601">
                <a:tc>
                  <a:txBody>
                    <a:bodyPr/>
                    <a:lstStyle/>
                    <a:p>
                      <a:r>
                        <a:rPr lang="en-US" sz="1200" cap="none" spc="0" dirty="0">
                          <a:solidFill>
                            <a:schemeClr val="tx1"/>
                          </a:solidFill>
                        </a:rPr>
                        <a:t>PM/Contract Management</a:t>
                      </a:r>
                    </a:p>
                  </a:txBody>
                  <a:tcPr marL="0" marR="58392" marT="27155" marB="9051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200" cap="none" spc="0" dirty="0">
                          <a:solidFill>
                            <a:schemeClr val="tx1"/>
                          </a:solidFill>
                        </a:rPr>
                        <a:t>Responsible for contract and project maintenance including Base and Option Periods, Modifications, Ceilings and Funding, ITD and YTD, Labor Categories Bill Rates, Task, Charge Codes, Work Authorizations and Budgets.</a:t>
                      </a:r>
                    </a:p>
                  </a:txBody>
                  <a:tcPr marL="0" marR="58392" marT="27155" marB="9051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778677702"/>
                  </a:ext>
                </a:extLst>
              </a:tr>
              <a:tr h="465632">
                <a:tc>
                  <a:txBody>
                    <a:bodyPr/>
                    <a:lstStyle/>
                    <a:p>
                      <a:r>
                        <a:rPr lang="en-US" sz="1200" cap="none" spc="0" dirty="0">
                          <a:solidFill>
                            <a:schemeClr val="tx1"/>
                          </a:solidFill>
                        </a:rPr>
                        <a:t>Bookkeeper</a:t>
                      </a:r>
                    </a:p>
                  </a:txBody>
                  <a:tcPr marL="0" marR="58392" marT="27155" marB="9051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200" cap="none" spc="0" dirty="0">
                          <a:solidFill>
                            <a:schemeClr val="tx1"/>
                          </a:solidFill>
                        </a:rPr>
                        <a:t>Responsible for Bank reconciliations, subsidiary and ledger reconciliations, adjusting journal entry and maintenance.</a:t>
                      </a:r>
                    </a:p>
                  </a:txBody>
                  <a:tcPr marL="0" marR="58392" marT="27155" marB="9051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988685301"/>
                  </a:ext>
                </a:extLst>
              </a:tr>
              <a:tr h="334914">
                <a:tc>
                  <a:txBody>
                    <a:bodyPr/>
                    <a:lstStyle/>
                    <a:p>
                      <a:r>
                        <a:rPr lang="en-US" sz="1200" cap="none" spc="0" dirty="0">
                          <a:solidFill>
                            <a:schemeClr val="tx1"/>
                          </a:solidFill>
                        </a:rPr>
                        <a:t>Timecards and Payroll interface</a:t>
                      </a:r>
                    </a:p>
                  </a:txBody>
                  <a:tcPr marL="0" marR="58392" marT="27155" marB="9051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200" cap="none" spc="0" dirty="0">
                          <a:solidFill>
                            <a:schemeClr val="tx1"/>
                          </a:solidFill>
                        </a:rPr>
                        <a:t>Responsible for timecard timeliness and  accuracy, payroll processing and payroll payments.</a:t>
                      </a:r>
                    </a:p>
                  </a:txBody>
                  <a:tcPr marL="0" marR="58392" marT="27155" marB="9051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43981027"/>
                  </a:ext>
                </a:extLst>
              </a:tr>
              <a:tr h="334914">
                <a:tc>
                  <a:txBody>
                    <a:bodyPr/>
                    <a:lstStyle/>
                    <a:p>
                      <a:r>
                        <a:rPr lang="en-US" sz="1200" cap="none" spc="0" dirty="0">
                          <a:solidFill>
                            <a:schemeClr val="tx1"/>
                          </a:solidFill>
                        </a:rPr>
                        <a:t>AP Clerk</a:t>
                      </a:r>
                    </a:p>
                  </a:txBody>
                  <a:tcPr marL="0" marR="58392" marT="27155" marB="9051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200" cap="none" spc="0" dirty="0">
                          <a:solidFill>
                            <a:schemeClr val="tx1"/>
                          </a:solidFill>
                        </a:rPr>
                        <a:t>Responsible for entering and maintaining coded vouchers, maintaining vendor records, processing approved payments, reviewing expense reports for accuracy and approval, maintaining the accuracy of ap voucher register and ap cash requirements.</a:t>
                      </a:r>
                    </a:p>
                  </a:txBody>
                  <a:tcPr marL="0" marR="58392" marT="27155" marB="9051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10271847"/>
                  </a:ext>
                </a:extLst>
              </a:tr>
              <a:tr h="334914">
                <a:tc>
                  <a:txBody>
                    <a:bodyPr/>
                    <a:lstStyle/>
                    <a:p>
                      <a:r>
                        <a:rPr lang="en-US" sz="1200" cap="none" spc="0">
                          <a:solidFill>
                            <a:schemeClr val="tx1"/>
                          </a:solidFill>
                        </a:rPr>
                        <a:t>AR/Billing Clerk</a:t>
                      </a:r>
                    </a:p>
                  </a:txBody>
                  <a:tcPr marL="0" marR="58392" marT="27155" marB="9051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200" cap="none" spc="0" dirty="0">
                          <a:solidFill>
                            <a:schemeClr val="tx1"/>
                          </a:solidFill>
                        </a:rPr>
                        <a:t>Responsible for maintaining customer master records,  generation of customer invoices, submittal for payment and accurately processing customer payments to appropriate.</a:t>
                      </a:r>
                    </a:p>
                  </a:txBody>
                  <a:tcPr marL="0" marR="58392" marT="27155" marB="905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22781623"/>
                  </a:ext>
                </a:extLst>
              </a:tr>
            </a:tbl>
          </a:graphicData>
        </a:graphic>
      </p:graphicFrame>
    </p:spTree>
    <p:extLst>
      <p:ext uri="{BB962C8B-B14F-4D97-AF65-F5344CB8AC3E}">
        <p14:creationId xmlns:p14="http://schemas.microsoft.com/office/powerpoint/2010/main" val="402355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4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9FB47-BD23-CE4A-F904-072E3162D4CA}"/>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000" kern="1200" dirty="0">
                <a:solidFill>
                  <a:schemeClr val="bg1"/>
                </a:solidFill>
                <a:latin typeface="+mj-lt"/>
                <a:ea typeface="+mj-ea"/>
                <a:cs typeface="+mj-cs"/>
              </a:rPr>
              <a:t>What services are included by AtWork?</a:t>
            </a:r>
          </a:p>
        </p:txBody>
      </p:sp>
      <p:graphicFrame>
        <p:nvGraphicFramePr>
          <p:cNvPr id="4" name="Table 4">
            <a:extLst>
              <a:ext uri="{FF2B5EF4-FFF2-40B4-BE49-F238E27FC236}">
                <a16:creationId xmlns:a16="http://schemas.microsoft.com/office/drawing/2014/main" id="{690CC63F-E309-95CE-7809-AB60147FED92}"/>
              </a:ext>
            </a:extLst>
          </p:cNvPr>
          <p:cNvGraphicFramePr>
            <a:graphicFrameLocks noGrp="1"/>
          </p:cNvGraphicFramePr>
          <p:nvPr>
            <p:ph idx="1"/>
            <p:extLst>
              <p:ext uri="{D42A27DB-BD31-4B8C-83A1-F6EECF244321}">
                <p14:modId xmlns:p14="http://schemas.microsoft.com/office/powerpoint/2010/main" val="3069458272"/>
              </p:ext>
            </p:extLst>
          </p:nvPr>
        </p:nvGraphicFramePr>
        <p:xfrm>
          <a:off x="838200" y="2278859"/>
          <a:ext cx="10515599" cy="3886181"/>
        </p:xfrm>
        <a:graphic>
          <a:graphicData uri="http://schemas.openxmlformats.org/drawingml/2006/table">
            <a:tbl>
              <a:tblPr firstRow="1" bandRow="1">
                <a:noFill/>
                <a:tableStyleId>{5C22544A-7EE6-4342-B048-85BDC9FD1C3A}</a:tableStyleId>
              </a:tblPr>
              <a:tblGrid>
                <a:gridCol w="10515599">
                  <a:extLst>
                    <a:ext uri="{9D8B030D-6E8A-4147-A177-3AD203B41FA5}">
                      <a16:colId xmlns:a16="http://schemas.microsoft.com/office/drawing/2014/main" val="3535797479"/>
                    </a:ext>
                  </a:extLst>
                </a:gridCol>
              </a:tblGrid>
              <a:tr h="1454877">
                <a:tc>
                  <a:txBody>
                    <a:bodyPr/>
                    <a:lstStyle/>
                    <a:p>
                      <a:r>
                        <a:rPr lang="en-US" sz="1600" b="1" u="sng" dirty="0">
                          <a:solidFill>
                            <a:schemeClr val="tx1">
                              <a:lumMod val="75000"/>
                              <a:lumOff val="25000"/>
                            </a:schemeClr>
                          </a:solidFill>
                        </a:rPr>
                        <a:t>Chief Financial Officer</a:t>
                      </a:r>
                    </a:p>
                    <a:p>
                      <a:endParaRPr lang="en-US" sz="1600" b="1" dirty="0">
                        <a:solidFill>
                          <a:schemeClr val="tx1">
                            <a:lumMod val="75000"/>
                            <a:lumOff val="25000"/>
                          </a:schemeClr>
                        </a:solidFill>
                      </a:endParaRP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0" kern="1200" dirty="0">
                          <a:solidFill>
                            <a:schemeClr val="tx1">
                              <a:lumMod val="75000"/>
                              <a:lumOff val="25000"/>
                            </a:schemeClr>
                          </a:solidFill>
                          <a:effectLst/>
                          <a:latin typeface="+mn-lt"/>
                          <a:ea typeface="+mn-ea"/>
                          <a:cs typeface="+mn-cs"/>
                        </a:rPr>
                        <a:t>Overall responsibility for company management reporting, compliance and guidance with extensive experience in GAAP, DCAA, CAS, FAR and SCA.</a:t>
                      </a:r>
                      <a:endParaRPr lang="en-US" sz="1600" b="0" dirty="0">
                        <a:solidFill>
                          <a:schemeClr val="tx1">
                            <a:lumMod val="75000"/>
                            <a:lumOff val="25000"/>
                          </a:schemeClr>
                        </a:solidFill>
                      </a:endParaRPr>
                    </a:p>
                    <a:p>
                      <a:endParaRPr lang="en-US" sz="1600" b="1" dirty="0">
                        <a:solidFill>
                          <a:schemeClr val="tx1">
                            <a:lumMod val="75000"/>
                            <a:lumOff val="25000"/>
                          </a:schemeClr>
                        </a:solidFill>
                      </a:endParaRPr>
                    </a:p>
                  </a:txBody>
                  <a:tcPr marL="195285" marR="99700" marT="97643" marB="97643">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345895747"/>
                  </a:ext>
                </a:extLst>
              </a:tr>
              <a:tr h="2431304">
                <a:tc>
                  <a:txBody>
                    <a:bodyPr/>
                    <a:lstStyle/>
                    <a:p>
                      <a:r>
                        <a:rPr lang="en-US" sz="1600" b="1" u="sng" kern="1200" dirty="0">
                          <a:solidFill>
                            <a:schemeClr val="tx1">
                              <a:lumMod val="75000"/>
                              <a:lumOff val="25000"/>
                            </a:schemeClr>
                          </a:solidFill>
                          <a:effectLst/>
                          <a:latin typeface="+mn-lt"/>
                          <a:ea typeface="+mn-ea"/>
                          <a:cs typeface="+mn-cs"/>
                        </a:rPr>
                        <a:t>Contract Management </a:t>
                      </a:r>
                    </a:p>
                    <a:p>
                      <a:endParaRPr lang="en-US" sz="1600" kern="1200" dirty="0">
                        <a:solidFill>
                          <a:schemeClr val="tx1">
                            <a:lumMod val="75000"/>
                            <a:lumOff val="25000"/>
                          </a:schemeClr>
                        </a:solidFill>
                        <a:effectLst/>
                        <a:latin typeface="+mn-lt"/>
                        <a:ea typeface="+mn-ea"/>
                        <a:cs typeface="+mn-cs"/>
                      </a:endParaRPr>
                    </a:p>
                    <a:p>
                      <a:pPr marL="742950" lvl="1" indent="-285750">
                        <a:buFont typeface="Wingdings" pitchFamily="2" charset="2"/>
                        <a:buChar char="ü"/>
                      </a:pPr>
                      <a:r>
                        <a:rPr lang="en-US" sz="1600" kern="1200" dirty="0">
                          <a:solidFill>
                            <a:schemeClr val="tx1">
                              <a:lumMod val="75000"/>
                              <a:lumOff val="25000"/>
                            </a:schemeClr>
                          </a:solidFill>
                          <a:effectLst/>
                          <a:latin typeface="+mn-lt"/>
                          <a:ea typeface="+mn-ea"/>
                          <a:cs typeface="+mn-cs"/>
                        </a:rPr>
                        <a:t> AtWork will setup new contracts including base and option years, clins and slins, ceilings, funding, billing and ITD history.</a:t>
                      </a:r>
                    </a:p>
                    <a:p>
                      <a:pPr marL="742950" lvl="1" indent="-285750">
                        <a:buFont typeface="Wingdings" pitchFamily="2" charset="2"/>
                        <a:buChar char="ü"/>
                      </a:pPr>
                      <a:r>
                        <a:rPr lang="en-US" sz="1600" kern="1200" dirty="0">
                          <a:solidFill>
                            <a:schemeClr val="tx1">
                              <a:lumMod val="75000"/>
                              <a:lumOff val="25000"/>
                            </a:schemeClr>
                          </a:solidFill>
                          <a:effectLst/>
                          <a:latin typeface="+mn-lt"/>
                          <a:ea typeface="+mn-ea"/>
                          <a:cs typeface="+mn-cs"/>
                        </a:rPr>
                        <a:t> Your Company will provide the necessary contract information in the format requested and within the timeframe requested by AtWork and will review and approve the entered contracts. </a:t>
                      </a:r>
                    </a:p>
                    <a:p>
                      <a:pPr marL="742950" lvl="1" indent="-285750">
                        <a:buFont typeface="Wingdings" pitchFamily="2" charset="2"/>
                        <a:buChar char="ü"/>
                      </a:pPr>
                      <a:r>
                        <a:rPr lang="en-US" sz="1600" kern="1200" dirty="0">
                          <a:solidFill>
                            <a:schemeClr val="tx1">
                              <a:lumMod val="75000"/>
                              <a:lumOff val="25000"/>
                            </a:schemeClr>
                          </a:solidFill>
                          <a:effectLst/>
                          <a:latin typeface="+mn-lt"/>
                          <a:ea typeface="+mn-ea"/>
                          <a:cs typeface="+mn-cs"/>
                        </a:rPr>
                        <a:t>AtWork will manage contract modifications with the Your Company team as they occur. </a:t>
                      </a:r>
                    </a:p>
                    <a:p>
                      <a:pPr marL="742950" lvl="1" indent="-285750">
                        <a:buFont typeface="Wingdings" pitchFamily="2" charset="2"/>
                        <a:buChar char="ü"/>
                      </a:pPr>
                      <a:r>
                        <a:rPr lang="en-US" sz="1600" kern="1200" dirty="0">
                          <a:solidFill>
                            <a:schemeClr val="tx1">
                              <a:lumMod val="75000"/>
                              <a:lumOff val="25000"/>
                            </a:schemeClr>
                          </a:solidFill>
                          <a:effectLst/>
                          <a:latin typeface="+mn-lt"/>
                          <a:ea typeface="+mn-ea"/>
                          <a:cs typeface="+mn-cs"/>
                        </a:rPr>
                        <a:t>AtWork will perform periodic contract reviews with the Your Company team to review for accuracy and approval. </a:t>
                      </a:r>
                    </a:p>
                    <a:p>
                      <a:endParaRPr lang="en-US" sz="1600" dirty="0">
                        <a:solidFill>
                          <a:schemeClr val="tx1">
                            <a:lumMod val="75000"/>
                            <a:lumOff val="25000"/>
                          </a:schemeClr>
                        </a:solidFill>
                      </a:endParaRPr>
                    </a:p>
                  </a:txBody>
                  <a:tcPr marL="195285" marR="99700" marT="97643" marB="97643">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891519837"/>
                  </a:ext>
                </a:extLst>
              </a:tr>
            </a:tbl>
          </a:graphicData>
        </a:graphic>
      </p:graphicFrame>
    </p:spTree>
    <p:extLst>
      <p:ext uri="{BB962C8B-B14F-4D97-AF65-F5344CB8AC3E}">
        <p14:creationId xmlns:p14="http://schemas.microsoft.com/office/powerpoint/2010/main" val="161773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4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9FB47-BD23-CE4A-F904-072E3162D4CA}"/>
              </a:ext>
            </a:extLst>
          </p:cNvPr>
          <p:cNvSpPr>
            <a:spLocks noGrp="1"/>
          </p:cNvSpPr>
          <p:nvPr>
            <p:ph type="title"/>
          </p:nvPr>
        </p:nvSpPr>
        <p:spPr>
          <a:xfrm>
            <a:off x="838199" y="291090"/>
            <a:ext cx="10515599" cy="1288328"/>
          </a:xfrm>
        </p:spPr>
        <p:txBody>
          <a:bodyPr vert="horz" lIns="91440" tIns="45720" rIns="91440" bIns="45720" rtlCol="0" anchor="b">
            <a:normAutofit fontScale="90000"/>
          </a:bodyPr>
          <a:lstStyle/>
          <a:p>
            <a:pPr algn="ctr"/>
            <a:r>
              <a:rPr lang="en-US" sz="5000" kern="1200" dirty="0">
                <a:solidFill>
                  <a:schemeClr val="bg1"/>
                </a:solidFill>
                <a:latin typeface="+mj-lt"/>
                <a:ea typeface="+mj-ea"/>
                <a:cs typeface="+mj-cs"/>
              </a:rPr>
              <a:t>What services are included by AtWork? Continued</a:t>
            </a:r>
          </a:p>
        </p:txBody>
      </p:sp>
      <p:graphicFrame>
        <p:nvGraphicFramePr>
          <p:cNvPr id="4" name="Table 4">
            <a:extLst>
              <a:ext uri="{FF2B5EF4-FFF2-40B4-BE49-F238E27FC236}">
                <a16:creationId xmlns:a16="http://schemas.microsoft.com/office/drawing/2014/main" id="{690CC63F-E309-95CE-7809-AB60147FED92}"/>
              </a:ext>
            </a:extLst>
          </p:cNvPr>
          <p:cNvGraphicFramePr>
            <a:graphicFrameLocks noGrp="1"/>
          </p:cNvGraphicFramePr>
          <p:nvPr>
            <p:ph idx="1"/>
            <p:extLst>
              <p:ext uri="{D42A27DB-BD31-4B8C-83A1-F6EECF244321}">
                <p14:modId xmlns:p14="http://schemas.microsoft.com/office/powerpoint/2010/main" val="2072014911"/>
              </p:ext>
            </p:extLst>
          </p:nvPr>
        </p:nvGraphicFramePr>
        <p:xfrm>
          <a:off x="849086" y="2278859"/>
          <a:ext cx="10504713" cy="5064990"/>
        </p:xfrm>
        <a:graphic>
          <a:graphicData uri="http://schemas.openxmlformats.org/drawingml/2006/table">
            <a:tbl>
              <a:tblPr firstRow="1" bandRow="1">
                <a:noFill/>
                <a:tableStyleId>{5C22544A-7EE6-4342-B048-85BDC9FD1C3A}</a:tableStyleId>
              </a:tblPr>
              <a:tblGrid>
                <a:gridCol w="10504713">
                  <a:extLst>
                    <a:ext uri="{9D8B030D-6E8A-4147-A177-3AD203B41FA5}">
                      <a16:colId xmlns:a16="http://schemas.microsoft.com/office/drawing/2014/main" val="3535797479"/>
                    </a:ext>
                  </a:extLst>
                </a:gridCol>
              </a:tblGrid>
              <a:tr h="1454877">
                <a:tc>
                  <a:txBody>
                    <a:bodyPr/>
                    <a:lstStyle/>
                    <a:p>
                      <a:r>
                        <a:rPr lang="en-US" sz="1600" b="0" u="sng" kern="1200" dirty="0">
                          <a:solidFill>
                            <a:schemeClr val="tx1"/>
                          </a:solidFill>
                          <a:effectLst/>
                          <a:latin typeface="+mn-lt"/>
                          <a:ea typeface="+mn-ea"/>
                          <a:cs typeface="+mn-cs"/>
                        </a:rPr>
                        <a:t>Project Management </a:t>
                      </a:r>
                    </a:p>
                    <a:p>
                      <a:endParaRPr lang="en-US" sz="1600" b="0" kern="1200" dirty="0">
                        <a:solidFill>
                          <a:schemeClr val="tx1"/>
                        </a:solidFill>
                        <a:effectLst/>
                        <a:latin typeface="+mn-lt"/>
                        <a:ea typeface="+mn-ea"/>
                        <a:cs typeface="+mn-cs"/>
                      </a:endParaRPr>
                    </a:p>
                    <a:p>
                      <a:pPr marL="742950" lvl="1" indent="-285750">
                        <a:buFont typeface="Wingdings" pitchFamily="2" charset="2"/>
                        <a:buChar char="ü"/>
                      </a:pPr>
                      <a:r>
                        <a:rPr lang="en-US" sz="1600" b="0" kern="1200" dirty="0">
                          <a:solidFill>
                            <a:schemeClr val="tx1"/>
                          </a:solidFill>
                          <a:effectLst/>
                          <a:latin typeface="+mn-lt"/>
                          <a:ea typeface="+mn-ea"/>
                          <a:cs typeface="+mn-cs"/>
                        </a:rPr>
                        <a:t> AtWork will setup new projects. Your Company will provide the necessary project information in the format requested and within the timeframe requested by AtWork. </a:t>
                      </a:r>
                    </a:p>
                    <a:p>
                      <a:pPr marL="742950" lvl="1" indent="-285750">
                        <a:buFont typeface="Wingdings" pitchFamily="2" charset="2"/>
                        <a:buChar char="ü"/>
                      </a:pPr>
                      <a:r>
                        <a:rPr lang="en-US" sz="1600" b="0" kern="1200" dirty="0">
                          <a:solidFill>
                            <a:schemeClr val="tx1"/>
                          </a:solidFill>
                          <a:effectLst/>
                          <a:latin typeface="+mn-lt"/>
                          <a:ea typeface="+mn-ea"/>
                          <a:cs typeface="+mn-cs"/>
                        </a:rPr>
                        <a:t> AtWork will process approved timecards, expense reports, purchase orders and project summary reports to be reviewed with Your Company management. </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manage and review project modifications with the Your Company team as they occur. </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perform the maintenance of item catalogs, labor categories, charge codes, work authorizations, chart of account codes and account mappings for existing and new contracts and projects. </a:t>
                      </a:r>
                    </a:p>
                    <a:p>
                      <a:endParaRPr lang="en-US" sz="1600" b="1" dirty="0">
                        <a:solidFill>
                          <a:schemeClr val="tx1">
                            <a:lumMod val="75000"/>
                            <a:lumOff val="25000"/>
                          </a:schemeClr>
                        </a:solidFill>
                      </a:endParaRPr>
                    </a:p>
                  </a:txBody>
                  <a:tcPr marL="195285" marR="99700" marT="97643" marB="97643">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345895747"/>
                  </a:ext>
                </a:extLst>
              </a:tr>
              <a:tr h="2431304">
                <a:tc>
                  <a:txBody>
                    <a:bodyPr/>
                    <a:lstStyle/>
                    <a:p>
                      <a:r>
                        <a:rPr lang="en-US" sz="1600" b="0" u="sng" kern="1200" dirty="0">
                          <a:solidFill>
                            <a:schemeClr val="tx1"/>
                          </a:solidFill>
                          <a:effectLst/>
                          <a:latin typeface="+mn-lt"/>
                          <a:ea typeface="+mn-ea"/>
                          <a:cs typeface="+mn-cs"/>
                        </a:rPr>
                        <a:t>Third Party Payroll Processing</a:t>
                      </a:r>
                    </a:p>
                    <a:p>
                      <a:endParaRPr lang="en-US" sz="1600" b="0" kern="1200" dirty="0">
                        <a:solidFill>
                          <a:schemeClr val="tx1"/>
                        </a:solidFill>
                        <a:effectLst/>
                        <a:latin typeface="+mn-lt"/>
                        <a:ea typeface="+mn-ea"/>
                        <a:cs typeface="+mn-cs"/>
                      </a:endParaRPr>
                    </a:p>
                    <a:p>
                      <a:pPr marL="742950" lvl="1" indent="-285750">
                        <a:buFont typeface="Wingdings" pitchFamily="2" charset="2"/>
                        <a:buChar char="ü"/>
                      </a:pPr>
                      <a:r>
                        <a:rPr lang="en-US" sz="1600" b="0" kern="1200" dirty="0">
                          <a:solidFill>
                            <a:schemeClr val="tx1"/>
                          </a:solidFill>
                          <a:effectLst/>
                          <a:latin typeface="+mn-lt"/>
                          <a:ea typeface="+mn-ea"/>
                          <a:cs typeface="+mn-cs"/>
                        </a:rPr>
                        <a:t>AtWork will record the payroll and taxes as calculated by Your Company’s payroll service into OneLynk and reconcile to the monthly or quarterly reports.</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not make payroll tax deposits or prepare payroll tax returns as this is the responsibility of the payroll processing company.</a:t>
                      </a:r>
                    </a:p>
                    <a:p>
                      <a:pPr marL="742950" lvl="1" indent="-285750">
                        <a:buFont typeface="Wingdings" pitchFamily="2" charset="2"/>
                        <a:buChar char="ü"/>
                      </a:pPr>
                      <a:r>
                        <a:rPr lang="en-US" sz="1600" b="0" kern="1200" dirty="0">
                          <a:solidFill>
                            <a:schemeClr val="tx1"/>
                          </a:solidFill>
                          <a:effectLst/>
                          <a:latin typeface="+mn-lt"/>
                          <a:ea typeface="+mn-ea"/>
                          <a:cs typeface="+mn-cs"/>
                        </a:rPr>
                        <a:t>Your Company and its payroll service provider will be responsible for payroll calculations, returns and deposits.</a:t>
                      </a:r>
                    </a:p>
                    <a:p>
                      <a:endParaRPr lang="en-US" sz="1600" dirty="0">
                        <a:solidFill>
                          <a:schemeClr val="tx1">
                            <a:lumMod val="75000"/>
                            <a:lumOff val="25000"/>
                          </a:schemeClr>
                        </a:solidFill>
                      </a:endParaRPr>
                    </a:p>
                  </a:txBody>
                  <a:tcPr marL="195285" marR="99700" marT="97643" marB="97643">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891519837"/>
                  </a:ext>
                </a:extLst>
              </a:tr>
            </a:tbl>
          </a:graphicData>
        </a:graphic>
      </p:graphicFrame>
    </p:spTree>
    <p:extLst>
      <p:ext uri="{BB962C8B-B14F-4D97-AF65-F5344CB8AC3E}">
        <p14:creationId xmlns:p14="http://schemas.microsoft.com/office/powerpoint/2010/main" val="329007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4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9FB47-BD23-CE4A-F904-072E3162D4CA}"/>
              </a:ext>
            </a:extLst>
          </p:cNvPr>
          <p:cNvSpPr>
            <a:spLocks noGrp="1"/>
          </p:cNvSpPr>
          <p:nvPr>
            <p:ph type="title"/>
          </p:nvPr>
        </p:nvSpPr>
        <p:spPr>
          <a:xfrm>
            <a:off x="838199" y="291089"/>
            <a:ext cx="10515599" cy="1276453"/>
          </a:xfrm>
        </p:spPr>
        <p:txBody>
          <a:bodyPr vert="horz" lIns="91440" tIns="45720" rIns="91440" bIns="45720" rtlCol="0" anchor="b">
            <a:normAutofit fontScale="90000"/>
          </a:bodyPr>
          <a:lstStyle/>
          <a:p>
            <a:pPr algn="ctr"/>
            <a:r>
              <a:rPr lang="en-US" sz="5000" kern="1200" dirty="0">
                <a:solidFill>
                  <a:schemeClr val="bg1"/>
                </a:solidFill>
                <a:latin typeface="+mj-lt"/>
                <a:ea typeface="+mj-ea"/>
                <a:cs typeface="+mj-cs"/>
              </a:rPr>
              <a:t>What services are included by AtWork? Continued</a:t>
            </a:r>
          </a:p>
        </p:txBody>
      </p:sp>
      <p:graphicFrame>
        <p:nvGraphicFramePr>
          <p:cNvPr id="4" name="Table 4">
            <a:extLst>
              <a:ext uri="{FF2B5EF4-FFF2-40B4-BE49-F238E27FC236}">
                <a16:creationId xmlns:a16="http://schemas.microsoft.com/office/drawing/2014/main" id="{690CC63F-E309-95CE-7809-AB60147FED92}"/>
              </a:ext>
            </a:extLst>
          </p:cNvPr>
          <p:cNvGraphicFramePr>
            <a:graphicFrameLocks noGrp="1"/>
          </p:cNvGraphicFramePr>
          <p:nvPr>
            <p:ph idx="1"/>
            <p:extLst>
              <p:ext uri="{D42A27DB-BD31-4B8C-83A1-F6EECF244321}">
                <p14:modId xmlns:p14="http://schemas.microsoft.com/office/powerpoint/2010/main" val="3302862794"/>
              </p:ext>
            </p:extLst>
          </p:nvPr>
        </p:nvGraphicFramePr>
        <p:xfrm>
          <a:off x="849086" y="2278859"/>
          <a:ext cx="10504713" cy="4340566"/>
        </p:xfrm>
        <a:graphic>
          <a:graphicData uri="http://schemas.openxmlformats.org/drawingml/2006/table">
            <a:tbl>
              <a:tblPr firstRow="1" bandRow="1">
                <a:noFill/>
                <a:tableStyleId>{5C22544A-7EE6-4342-B048-85BDC9FD1C3A}</a:tableStyleId>
              </a:tblPr>
              <a:tblGrid>
                <a:gridCol w="10504713">
                  <a:extLst>
                    <a:ext uri="{9D8B030D-6E8A-4147-A177-3AD203B41FA5}">
                      <a16:colId xmlns:a16="http://schemas.microsoft.com/office/drawing/2014/main" val="3535797479"/>
                    </a:ext>
                  </a:extLst>
                </a:gridCol>
              </a:tblGrid>
              <a:tr h="1454877">
                <a:tc>
                  <a:txBody>
                    <a:bodyPr/>
                    <a:lstStyle/>
                    <a:p>
                      <a:r>
                        <a:rPr lang="en-US" sz="1600" b="1" u="sng" kern="1200" dirty="0">
                          <a:solidFill>
                            <a:schemeClr val="tx1"/>
                          </a:solidFill>
                          <a:effectLst/>
                          <a:latin typeface="+mn-lt"/>
                          <a:ea typeface="+mn-ea"/>
                          <a:cs typeface="+mn-cs"/>
                        </a:rPr>
                        <a:t>F</a:t>
                      </a:r>
                      <a:r>
                        <a:rPr lang="en-US" sz="1600" b="0" u="sng" kern="1200" dirty="0">
                          <a:solidFill>
                            <a:schemeClr val="tx1"/>
                          </a:solidFill>
                          <a:effectLst/>
                          <a:latin typeface="+mn-lt"/>
                          <a:ea typeface="+mn-ea"/>
                          <a:cs typeface="+mn-cs"/>
                        </a:rPr>
                        <a:t>inance Planning and Accounting</a:t>
                      </a:r>
                    </a:p>
                    <a:p>
                      <a:endParaRPr lang="en-US" sz="1600" b="0" kern="1200" dirty="0">
                        <a:solidFill>
                          <a:schemeClr val="tx1"/>
                        </a:solidFill>
                        <a:effectLst/>
                        <a:latin typeface="+mn-lt"/>
                        <a:ea typeface="+mn-ea"/>
                        <a:cs typeface="+mn-cs"/>
                      </a:endParaRPr>
                    </a:p>
                    <a:p>
                      <a:pPr marL="742950" lvl="1" indent="-285750">
                        <a:buFont typeface="Wingdings" pitchFamily="2" charset="2"/>
                        <a:buChar char="ü"/>
                      </a:pPr>
                      <a:r>
                        <a:rPr lang="en-US" sz="1600" b="0" kern="1200" dirty="0">
                          <a:solidFill>
                            <a:schemeClr val="tx1"/>
                          </a:solidFill>
                          <a:effectLst/>
                          <a:latin typeface="+mn-lt"/>
                          <a:ea typeface="+mn-ea"/>
                          <a:cs typeface="+mn-cs"/>
                        </a:rPr>
                        <a:t>AtWork will perform the setup of new customers.</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prepare the monthly customer billing and invoices and meet with Your Company. management to review and remit the approved invoices to customers.</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perform the setup of new vendors , assist in the selection of invoices to be processed for payment and meet with management to remit approved invoices for payment.</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perform the setup of HCM records for Your Company approval.</a:t>
                      </a:r>
                    </a:p>
                    <a:p>
                      <a:pPr marL="742950" lvl="1" indent="-285750">
                        <a:buFont typeface="Wingdings" pitchFamily="2" charset="2"/>
                        <a:buChar char="ü"/>
                      </a:pPr>
                      <a:r>
                        <a:rPr lang="en-US" sz="1600" b="0" kern="1200" dirty="0">
                          <a:solidFill>
                            <a:schemeClr val="tx1"/>
                          </a:solidFill>
                          <a:effectLst/>
                          <a:latin typeface="+mn-lt"/>
                          <a:ea typeface="+mn-ea"/>
                          <a:cs typeface="+mn-cs"/>
                        </a:rPr>
                        <a:t>Each month AtWork will reconcile Your Company checking accounts with the bank statements for proper account balances and to identify reconciling items that may require adjustments to their books and records.</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make adjusting entries directly into OneLynk and identify the source of each adjustment.</a:t>
                      </a:r>
                    </a:p>
                    <a:p>
                      <a:pPr marL="742950" lvl="1" indent="-285750">
                        <a:buFont typeface="Wingdings" pitchFamily="2" charset="2"/>
                        <a:buChar char="ü"/>
                      </a:pPr>
                      <a:r>
                        <a:rPr lang="en-US" sz="1600" b="0" kern="1200" dirty="0">
                          <a:solidFill>
                            <a:schemeClr val="tx1"/>
                          </a:solidFill>
                          <a:effectLst/>
                          <a:latin typeface="+mn-lt"/>
                          <a:ea typeface="+mn-ea"/>
                          <a:cs typeface="+mn-cs"/>
                        </a:rPr>
                        <a:t>Your Company management is responsible for reviewing and accepting the adjusting entries and understanding the nature and impact of these entries to your books and records.</a:t>
                      </a:r>
                    </a:p>
                    <a:p>
                      <a:pPr marL="742950" lvl="1" indent="-285750">
                        <a:buFont typeface="Wingdings" pitchFamily="2" charset="2"/>
                        <a:buChar char="ü"/>
                      </a:pPr>
                      <a:r>
                        <a:rPr lang="en-US" sz="1600" b="0" kern="1200" dirty="0">
                          <a:solidFill>
                            <a:schemeClr val="tx1"/>
                          </a:solidFill>
                          <a:effectLst/>
                          <a:latin typeface="+mn-lt"/>
                          <a:ea typeface="+mn-ea"/>
                          <a:cs typeface="+mn-cs"/>
                        </a:rPr>
                        <a:t>AtWork will reconcile credit card statements, and loan balances using information Your Company provides.</a:t>
                      </a:r>
                    </a:p>
                    <a:p>
                      <a:pPr marL="742950" lvl="1" indent="-285750">
                        <a:buFont typeface="Wingdings" pitchFamily="2" charset="2"/>
                        <a:buChar char="ü"/>
                      </a:pPr>
                      <a:r>
                        <a:rPr lang="en-US" sz="1600" b="0" kern="1200" dirty="0">
                          <a:solidFill>
                            <a:schemeClr val="tx1"/>
                          </a:solidFill>
                          <a:effectLst/>
                          <a:latin typeface="+mn-lt"/>
                          <a:ea typeface="+mn-ea"/>
                          <a:cs typeface="+mn-cs"/>
                        </a:rPr>
                        <a:t>Upon completion of all reconciliations and posting of adjustments AtWork will meet with Your Company management to review OneLynk Management reports to discuss actual vs expected performance, corrective actions, open items and or alternative strategies.</a:t>
                      </a:r>
                    </a:p>
                  </a:txBody>
                  <a:tcPr marL="195285" marR="99700" marT="97643" marB="97643">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345895747"/>
                  </a:ext>
                </a:extLst>
              </a:tr>
            </a:tbl>
          </a:graphicData>
        </a:graphic>
      </p:graphicFrame>
    </p:spTree>
    <p:extLst>
      <p:ext uri="{BB962C8B-B14F-4D97-AF65-F5344CB8AC3E}">
        <p14:creationId xmlns:p14="http://schemas.microsoft.com/office/powerpoint/2010/main" val="353262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4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9FB47-BD23-CE4A-F904-072E3162D4CA}"/>
              </a:ext>
            </a:extLst>
          </p:cNvPr>
          <p:cNvSpPr>
            <a:spLocks noGrp="1"/>
          </p:cNvSpPr>
          <p:nvPr>
            <p:ph type="title"/>
          </p:nvPr>
        </p:nvSpPr>
        <p:spPr>
          <a:xfrm>
            <a:off x="838199" y="291090"/>
            <a:ext cx="10515599" cy="1537710"/>
          </a:xfrm>
        </p:spPr>
        <p:txBody>
          <a:bodyPr vert="horz" lIns="91440" tIns="45720" rIns="91440" bIns="45720" rtlCol="0" anchor="b">
            <a:normAutofit/>
          </a:bodyPr>
          <a:lstStyle/>
          <a:p>
            <a:pPr algn="ctr"/>
            <a:br>
              <a:rPr lang="en-US" sz="5000" kern="1200" dirty="0">
                <a:solidFill>
                  <a:schemeClr val="bg1"/>
                </a:solidFill>
                <a:latin typeface="+mj-lt"/>
                <a:ea typeface="+mj-ea"/>
                <a:cs typeface="+mj-cs"/>
              </a:rPr>
            </a:br>
            <a:r>
              <a:rPr lang="en-US" sz="5000" kern="1200" dirty="0">
                <a:solidFill>
                  <a:schemeClr val="bg1"/>
                </a:solidFill>
                <a:latin typeface="+mj-lt"/>
                <a:ea typeface="+mj-ea"/>
                <a:cs typeface="+mj-cs"/>
              </a:rPr>
              <a:t>The OneLynk Platform and our Process</a:t>
            </a:r>
          </a:p>
        </p:txBody>
      </p:sp>
      <p:sp>
        <p:nvSpPr>
          <p:cNvPr id="4" name="Content Placeholder 3">
            <a:extLst>
              <a:ext uri="{FF2B5EF4-FFF2-40B4-BE49-F238E27FC236}">
                <a16:creationId xmlns:a16="http://schemas.microsoft.com/office/drawing/2014/main" id="{E5DF4A4C-4187-C016-15EB-AC96529DEC8B}"/>
              </a:ext>
            </a:extLst>
          </p:cNvPr>
          <p:cNvSpPr>
            <a:spLocks noGrp="1"/>
          </p:cNvSpPr>
          <p:nvPr>
            <p:ph idx="1"/>
          </p:nvPr>
        </p:nvSpPr>
        <p:spPr>
          <a:xfrm>
            <a:off x="838199" y="1926939"/>
            <a:ext cx="10515600" cy="4351338"/>
          </a:xfrm>
        </p:spPr>
        <p:txBody>
          <a:bodyPr/>
          <a:lstStyle/>
          <a:p>
            <a:r>
              <a:rPr lang="en-US" dirty="0"/>
              <a:t>AtWork leverages our OneLynk platform to deliver our managed services.</a:t>
            </a:r>
          </a:p>
          <a:p>
            <a:r>
              <a:rPr lang="en-US" dirty="0"/>
              <a:t>Our patented tools and processes allow us to onboard our clients in an extremely efficient manner.</a:t>
            </a:r>
          </a:p>
          <a:p>
            <a:r>
              <a:rPr lang="en-US" dirty="0"/>
              <a:t>OneLynk is the most comprehensive DCAA compliant accounting system available on the market today. </a:t>
            </a:r>
          </a:p>
          <a:p>
            <a:endParaRPr lang="en-US" dirty="0"/>
          </a:p>
        </p:txBody>
      </p:sp>
    </p:spTree>
    <p:extLst>
      <p:ext uri="{BB962C8B-B14F-4D97-AF65-F5344CB8AC3E}">
        <p14:creationId xmlns:p14="http://schemas.microsoft.com/office/powerpoint/2010/main" val="4851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2ADD-8316-49FC-8D8A-12BAD4401DEE}"/>
              </a:ext>
            </a:extLst>
          </p:cNvPr>
          <p:cNvSpPr>
            <a:spLocks noGrp="1"/>
          </p:cNvSpPr>
          <p:nvPr>
            <p:ph type="title"/>
          </p:nvPr>
        </p:nvSpPr>
        <p:spPr>
          <a:xfrm>
            <a:off x="0" y="9565"/>
            <a:ext cx="12192000" cy="1067735"/>
          </a:xfrm>
          <a:solidFill>
            <a:srgbClr val="4472C4"/>
          </a:solidFill>
        </p:spPr>
        <p:txBody>
          <a:bodyPr>
            <a:normAutofit fontScale="90000"/>
          </a:bodyPr>
          <a:lstStyle/>
          <a:p>
            <a:pPr algn="ctr"/>
            <a:r>
              <a:rPr lang="en-US" dirty="0">
                <a:solidFill>
                  <a:schemeClr val="bg1"/>
                </a:solidFill>
              </a:rPr>
              <a:t>Enterprise Business Functions Completeness of Solution</a:t>
            </a:r>
          </a:p>
        </p:txBody>
      </p:sp>
      <p:sp>
        <p:nvSpPr>
          <p:cNvPr id="43" name="Slide Number Placeholder 42">
            <a:extLst>
              <a:ext uri="{FF2B5EF4-FFF2-40B4-BE49-F238E27FC236}">
                <a16:creationId xmlns:a16="http://schemas.microsoft.com/office/drawing/2014/main" id="{27F300EE-117E-4B78-A164-0FA4749D2C88}"/>
              </a:ext>
            </a:extLst>
          </p:cNvPr>
          <p:cNvSpPr>
            <a:spLocks noGrp="1"/>
          </p:cNvSpPr>
          <p:nvPr>
            <p:ph type="sldNum" sz="quarter" idx="10"/>
          </p:nvPr>
        </p:nvSpPr>
        <p:spPr/>
        <p:txBody>
          <a:bodyPr/>
          <a:lstStyle/>
          <a:p>
            <a:fld id="{FD48D0E0-78B3-46FC-9E92-8E1BC2DEC0AA}" type="slidenum">
              <a:rPr lang="en-US" smtClean="0"/>
              <a:pPr/>
              <a:t>8</a:t>
            </a:fld>
            <a:endParaRPr lang="en-US"/>
          </a:p>
        </p:txBody>
      </p:sp>
      <p:sp>
        <p:nvSpPr>
          <p:cNvPr id="42" name="Footer Placeholder 41">
            <a:extLst>
              <a:ext uri="{FF2B5EF4-FFF2-40B4-BE49-F238E27FC236}">
                <a16:creationId xmlns:a16="http://schemas.microsoft.com/office/drawing/2014/main" id="{F0302805-1AF3-43EE-81B3-FF60CD1CA9E7}"/>
              </a:ext>
            </a:extLst>
          </p:cNvPr>
          <p:cNvSpPr>
            <a:spLocks noGrp="1"/>
          </p:cNvSpPr>
          <p:nvPr>
            <p:ph type="ftr" sz="quarter" idx="12"/>
          </p:nvPr>
        </p:nvSpPr>
        <p:spPr/>
        <p:txBody>
          <a:bodyPr/>
          <a:lstStyle/>
          <a:p>
            <a:r>
              <a:rPr lang="en-GB"/>
              <a:t>©2020 AtWork Systems, Inc. Proprietary and Confidential</a:t>
            </a:r>
            <a:endParaRPr lang="en-US"/>
          </a:p>
        </p:txBody>
      </p:sp>
      <p:sp>
        <p:nvSpPr>
          <p:cNvPr id="46" name="Rectangle 45">
            <a:extLst>
              <a:ext uri="{FF2B5EF4-FFF2-40B4-BE49-F238E27FC236}">
                <a16:creationId xmlns:a16="http://schemas.microsoft.com/office/drawing/2014/main" id="{91BD9E9E-FA02-42F9-A030-4B2473BA50B4}"/>
              </a:ext>
            </a:extLst>
          </p:cNvPr>
          <p:cNvSpPr/>
          <p:nvPr/>
        </p:nvSpPr>
        <p:spPr>
          <a:xfrm>
            <a:off x="472608"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59" name="Group 58">
            <a:extLst>
              <a:ext uri="{FF2B5EF4-FFF2-40B4-BE49-F238E27FC236}">
                <a16:creationId xmlns:a16="http://schemas.microsoft.com/office/drawing/2014/main" id="{113FB8A7-4133-4131-9461-467BDA813577}"/>
              </a:ext>
            </a:extLst>
          </p:cNvPr>
          <p:cNvGrpSpPr/>
          <p:nvPr/>
        </p:nvGrpSpPr>
        <p:grpSpPr>
          <a:xfrm>
            <a:off x="1048904" y="1339008"/>
            <a:ext cx="718679" cy="718679"/>
            <a:chOff x="3461540" y="6532625"/>
            <a:chExt cx="525072" cy="525072"/>
          </a:xfrm>
        </p:grpSpPr>
        <p:grpSp>
          <p:nvGrpSpPr>
            <p:cNvPr id="60" name="Group 59">
              <a:extLst>
                <a:ext uri="{FF2B5EF4-FFF2-40B4-BE49-F238E27FC236}">
                  <a16:creationId xmlns:a16="http://schemas.microsoft.com/office/drawing/2014/main" id="{2C573A1D-5C8F-4EC6-811A-3B047E7393E1}"/>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62" name="Oval 61">
                <a:extLst>
                  <a:ext uri="{FF2B5EF4-FFF2-40B4-BE49-F238E27FC236}">
                    <a16:creationId xmlns:a16="http://schemas.microsoft.com/office/drawing/2014/main" id="{5DF78067-C147-4A91-87D4-7FC955A7F808}"/>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3D33AEB5-1E7B-4184-894E-CC1FC2E054AD}"/>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61" name="Oval 60">
              <a:extLst>
                <a:ext uri="{FF2B5EF4-FFF2-40B4-BE49-F238E27FC236}">
                  <a16:creationId xmlns:a16="http://schemas.microsoft.com/office/drawing/2014/main" id="{914797BE-DFB3-409E-B35B-528E2F80746C}"/>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0534458B-63D4-4A98-ADAA-479C423533E8}"/>
              </a:ext>
            </a:extLst>
          </p:cNvPr>
          <p:cNvSpPr/>
          <p:nvPr/>
        </p:nvSpPr>
        <p:spPr>
          <a:xfrm>
            <a:off x="472608" y="1698348"/>
            <a:ext cx="1871271" cy="3506698"/>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EC8E4435-D8D0-4E73-8E2A-225755F513A9}"/>
              </a:ext>
            </a:extLst>
          </p:cNvPr>
          <p:cNvSpPr txBox="1"/>
          <p:nvPr/>
        </p:nvSpPr>
        <p:spPr>
          <a:xfrm>
            <a:off x="812766" y="1786105"/>
            <a:ext cx="1190956" cy="400110"/>
          </a:xfrm>
          <a:prstGeom prst="rect">
            <a:avLst/>
          </a:prstGeom>
          <a:noFill/>
        </p:spPr>
        <p:txBody>
          <a:bodyPr wrap="square" rtlCol="0">
            <a:spAutoFit/>
          </a:bodyPr>
          <a:lstStyle/>
          <a:p>
            <a:pPr algn="ctr"/>
            <a:r>
              <a:rPr lang="en-US" sz="2000" b="1" dirty="0">
                <a:solidFill>
                  <a:srgbClr val="171827"/>
                </a:solidFill>
                <a:latin typeface="+mj-lt"/>
              </a:rPr>
              <a:t>Financial</a:t>
            </a:r>
          </a:p>
        </p:txBody>
      </p:sp>
      <p:sp>
        <p:nvSpPr>
          <p:cNvPr id="49" name="Rectangle 48">
            <a:extLst>
              <a:ext uri="{FF2B5EF4-FFF2-40B4-BE49-F238E27FC236}">
                <a16:creationId xmlns:a16="http://schemas.microsoft.com/office/drawing/2014/main" id="{F8B40CE7-45D7-46A9-BD6D-D2942071B671}"/>
              </a:ext>
            </a:extLst>
          </p:cNvPr>
          <p:cNvSpPr/>
          <p:nvPr/>
        </p:nvSpPr>
        <p:spPr>
          <a:xfrm>
            <a:off x="2816487"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64" name="Group 63">
            <a:extLst>
              <a:ext uri="{FF2B5EF4-FFF2-40B4-BE49-F238E27FC236}">
                <a16:creationId xmlns:a16="http://schemas.microsoft.com/office/drawing/2014/main" id="{6D4A5AD2-7A4B-4A0F-ACB6-2BD9A6D87989}"/>
              </a:ext>
            </a:extLst>
          </p:cNvPr>
          <p:cNvGrpSpPr/>
          <p:nvPr/>
        </p:nvGrpSpPr>
        <p:grpSpPr>
          <a:xfrm>
            <a:off x="3392782" y="1339008"/>
            <a:ext cx="718679" cy="718679"/>
            <a:chOff x="3461540" y="6532625"/>
            <a:chExt cx="525072" cy="525072"/>
          </a:xfrm>
        </p:grpSpPr>
        <p:grpSp>
          <p:nvGrpSpPr>
            <p:cNvPr id="65" name="Group 64">
              <a:extLst>
                <a:ext uri="{FF2B5EF4-FFF2-40B4-BE49-F238E27FC236}">
                  <a16:creationId xmlns:a16="http://schemas.microsoft.com/office/drawing/2014/main" id="{CF428B1A-F443-47E7-9470-56F2AAC90818}"/>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67" name="Oval 66">
                <a:extLst>
                  <a:ext uri="{FF2B5EF4-FFF2-40B4-BE49-F238E27FC236}">
                    <a16:creationId xmlns:a16="http://schemas.microsoft.com/office/drawing/2014/main" id="{529B5E1C-BF00-4BFF-96C4-3989A82F7C52}"/>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AFAA8DF4-213D-4752-AE1B-63D4E43F60EF}"/>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66" name="Oval 65">
              <a:extLst>
                <a:ext uri="{FF2B5EF4-FFF2-40B4-BE49-F238E27FC236}">
                  <a16:creationId xmlns:a16="http://schemas.microsoft.com/office/drawing/2014/main" id="{099C4A0E-237C-4BD7-9BB7-83630AFF9B40}"/>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4E841DB9-B8CA-4C9C-A293-0C51C04368FF}"/>
              </a:ext>
            </a:extLst>
          </p:cNvPr>
          <p:cNvSpPr/>
          <p:nvPr/>
        </p:nvSpPr>
        <p:spPr>
          <a:xfrm>
            <a:off x="2820277" y="1698347"/>
            <a:ext cx="1871271" cy="3506699"/>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8E4A0176-5C2E-40AD-8CC3-AE9240DF6EE5}"/>
              </a:ext>
            </a:extLst>
          </p:cNvPr>
          <p:cNvSpPr txBox="1"/>
          <p:nvPr/>
        </p:nvSpPr>
        <p:spPr>
          <a:xfrm>
            <a:off x="2991742" y="1786105"/>
            <a:ext cx="1529272" cy="400110"/>
          </a:xfrm>
          <a:prstGeom prst="rect">
            <a:avLst/>
          </a:prstGeom>
          <a:noFill/>
        </p:spPr>
        <p:txBody>
          <a:bodyPr wrap="square" rtlCol="0">
            <a:spAutoFit/>
          </a:bodyPr>
          <a:lstStyle/>
          <a:p>
            <a:pPr algn="ctr"/>
            <a:r>
              <a:rPr lang="en-US" sz="2000" b="1" dirty="0">
                <a:solidFill>
                  <a:srgbClr val="171827"/>
                </a:solidFill>
                <a:latin typeface="+mj-lt"/>
              </a:rPr>
              <a:t>Sales</a:t>
            </a:r>
          </a:p>
        </p:txBody>
      </p:sp>
      <p:sp>
        <p:nvSpPr>
          <p:cNvPr id="52" name="Rectangle 51">
            <a:extLst>
              <a:ext uri="{FF2B5EF4-FFF2-40B4-BE49-F238E27FC236}">
                <a16:creationId xmlns:a16="http://schemas.microsoft.com/office/drawing/2014/main" id="{32054B58-BA44-4FC0-8F1E-691F86D10D52}"/>
              </a:ext>
            </a:extLst>
          </p:cNvPr>
          <p:cNvSpPr/>
          <p:nvPr/>
        </p:nvSpPr>
        <p:spPr>
          <a:xfrm>
            <a:off x="5160365"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69" name="Group 68">
            <a:extLst>
              <a:ext uri="{FF2B5EF4-FFF2-40B4-BE49-F238E27FC236}">
                <a16:creationId xmlns:a16="http://schemas.microsoft.com/office/drawing/2014/main" id="{DE711EEA-2191-44AC-9931-CFCAB3B85B10}"/>
              </a:ext>
            </a:extLst>
          </p:cNvPr>
          <p:cNvGrpSpPr/>
          <p:nvPr/>
        </p:nvGrpSpPr>
        <p:grpSpPr>
          <a:xfrm>
            <a:off x="5712511" y="1339008"/>
            <a:ext cx="718679" cy="718679"/>
            <a:chOff x="3461540" y="6532625"/>
            <a:chExt cx="525072" cy="525072"/>
          </a:xfrm>
        </p:grpSpPr>
        <p:grpSp>
          <p:nvGrpSpPr>
            <p:cNvPr id="70" name="Group 69">
              <a:extLst>
                <a:ext uri="{FF2B5EF4-FFF2-40B4-BE49-F238E27FC236}">
                  <a16:creationId xmlns:a16="http://schemas.microsoft.com/office/drawing/2014/main" id="{0C312548-FC75-4384-B595-15FBAB785FD0}"/>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72" name="Oval 71">
                <a:extLst>
                  <a:ext uri="{FF2B5EF4-FFF2-40B4-BE49-F238E27FC236}">
                    <a16:creationId xmlns:a16="http://schemas.microsoft.com/office/drawing/2014/main" id="{A55ECB90-4084-4121-AEB2-27F7E0FA4F8F}"/>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Rectangle 72">
                <a:extLst>
                  <a:ext uri="{FF2B5EF4-FFF2-40B4-BE49-F238E27FC236}">
                    <a16:creationId xmlns:a16="http://schemas.microsoft.com/office/drawing/2014/main" id="{43725E5A-4C29-48ED-BC05-883BD14F110E}"/>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71" name="Oval 70">
              <a:extLst>
                <a:ext uri="{FF2B5EF4-FFF2-40B4-BE49-F238E27FC236}">
                  <a16:creationId xmlns:a16="http://schemas.microsoft.com/office/drawing/2014/main" id="{D17BE840-C7F5-453E-8BA6-DC6A8A3249EA}"/>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43764E4A-544F-40F1-A722-D6FF02ED4D4A}"/>
              </a:ext>
            </a:extLst>
          </p:cNvPr>
          <p:cNvSpPr/>
          <p:nvPr/>
        </p:nvSpPr>
        <p:spPr>
          <a:xfrm>
            <a:off x="5024322" y="1698348"/>
            <a:ext cx="2069147" cy="3461304"/>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3" name="TextBox 22">
            <a:extLst>
              <a:ext uri="{FF2B5EF4-FFF2-40B4-BE49-F238E27FC236}">
                <a16:creationId xmlns:a16="http://schemas.microsoft.com/office/drawing/2014/main" id="{6F2007D1-B9CD-4488-9164-DC2107419AFD}"/>
              </a:ext>
            </a:extLst>
          </p:cNvPr>
          <p:cNvSpPr txBox="1"/>
          <p:nvPr/>
        </p:nvSpPr>
        <p:spPr>
          <a:xfrm>
            <a:off x="5228862" y="1786105"/>
            <a:ext cx="1734276" cy="400110"/>
          </a:xfrm>
          <a:prstGeom prst="rect">
            <a:avLst/>
          </a:prstGeom>
          <a:noFill/>
        </p:spPr>
        <p:txBody>
          <a:bodyPr wrap="square" rtlCol="0">
            <a:spAutoFit/>
          </a:bodyPr>
          <a:lstStyle/>
          <a:p>
            <a:pPr algn="ctr"/>
            <a:r>
              <a:rPr lang="en-US" sz="2000" b="1" dirty="0">
                <a:solidFill>
                  <a:srgbClr val="171827"/>
                </a:solidFill>
                <a:latin typeface="+mj-lt"/>
              </a:rPr>
              <a:t>Human Capital</a:t>
            </a:r>
          </a:p>
        </p:txBody>
      </p:sp>
      <p:sp>
        <p:nvSpPr>
          <p:cNvPr id="55" name="Rectangle 54">
            <a:extLst>
              <a:ext uri="{FF2B5EF4-FFF2-40B4-BE49-F238E27FC236}">
                <a16:creationId xmlns:a16="http://schemas.microsoft.com/office/drawing/2014/main" id="{EA78B22C-A4F4-44A5-81F3-BC2691E18760}"/>
              </a:ext>
            </a:extLst>
          </p:cNvPr>
          <p:cNvSpPr/>
          <p:nvPr/>
        </p:nvSpPr>
        <p:spPr>
          <a:xfrm>
            <a:off x="7504243"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74" name="Group 73">
            <a:extLst>
              <a:ext uri="{FF2B5EF4-FFF2-40B4-BE49-F238E27FC236}">
                <a16:creationId xmlns:a16="http://schemas.microsoft.com/office/drawing/2014/main" id="{6EB1B065-CBE3-4260-8E5E-446325560293}"/>
              </a:ext>
            </a:extLst>
          </p:cNvPr>
          <p:cNvGrpSpPr/>
          <p:nvPr/>
        </p:nvGrpSpPr>
        <p:grpSpPr>
          <a:xfrm>
            <a:off x="8080538" y="1339008"/>
            <a:ext cx="718679" cy="718679"/>
            <a:chOff x="3461540" y="6532625"/>
            <a:chExt cx="525072" cy="525072"/>
          </a:xfrm>
        </p:grpSpPr>
        <p:grpSp>
          <p:nvGrpSpPr>
            <p:cNvPr id="75" name="Group 74">
              <a:extLst>
                <a:ext uri="{FF2B5EF4-FFF2-40B4-BE49-F238E27FC236}">
                  <a16:creationId xmlns:a16="http://schemas.microsoft.com/office/drawing/2014/main" id="{EC52520D-1A40-4126-BB46-F7E19E3F0277}"/>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77" name="Oval 76">
                <a:extLst>
                  <a:ext uri="{FF2B5EF4-FFF2-40B4-BE49-F238E27FC236}">
                    <a16:creationId xmlns:a16="http://schemas.microsoft.com/office/drawing/2014/main" id="{6B2B90CF-0C69-4797-8BE6-9D8914C7AB3E}"/>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Rectangle 77">
                <a:extLst>
                  <a:ext uri="{FF2B5EF4-FFF2-40B4-BE49-F238E27FC236}">
                    <a16:creationId xmlns:a16="http://schemas.microsoft.com/office/drawing/2014/main" id="{B2301029-4DD0-4065-8D53-BE43A55D309E}"/>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76" name="Oval 75">
              <a:extLst>
                <a:ext uri="{FF2B5EF4-FFF2-40B4-BE49-F238E27FC236}">
                  <a16:creationId xmlns:a16="http://schemas.microsoft.com/office/drawing/2014/main" id="{707A9334-876A-4AC8-9DAE-1C9683EC14EB}"/>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66F77210-4DED-4F2B-A5D7-DC670A67D62B}"/>
              </a:ext>
            </a:extLst>
          </p:cNvPr>
          <p:cNvSpPr/>
          <p:nvPr/>
        </p:nvSpPr>
        <p:spPr>
          <a:xfrm>
            <a:off x="7504243" y="1698348"/>
            <a:ext cx="1871271" cy="3461304"/>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30" name="TextBox 29">
            <a:extLst>
              <a:ext uri="{FF2B5EF4-FFF2-40B4-BE49-F238E27FC236}">
                <a16:creationId xmlns:a16="http://schemas.microsoft.com/office/drawing/2014/main" id="{D9CBE002-5D82-4BA0-88CE-2D7551B165A5}"/>
              </a:ext>
            </a:extLst>
          </p:cNvPr>
          <p:cNvSpPr txBox="1"/>
          <p:nvPr/>
        </p:nvSpPr>
        <p:spPr>
          <a:xfrm>
            <a:off x="7635246" y="1786105"/>
            <a:ext cx="1609936" cy="400110"/>
          </a:xfrm>
          <a:prstGeom prst="rect">
            <a:avLst/>
          </a:prstGeom>
          <a:noFill/>
        </p:spPr>
        <p:txBody>
          <a:bodyPr wrap="square" rtlCol="0">
            <a:spAutoFit/>
          </a:bodyPr>
          <a:lstStyle/>
          <a:p>
            <a:pPr algn="ctr"/>
            <a:r>
              <a:rPr lang="en-US" sz="2000" b="1" dirty="0">
                <a:solidFill>
                  <a:srgbClr val="171827"/>
                </a:solidFill>
                <a:latin typeface="+mj-lt"/>
              </a:rPr>
              <a:t>Operations</a:t>
            </a:r>
          </a:p>
        </p:txBody>
      </p:sp>
      <p:sp>
        <p:nvSpPr>
          <p:cNvPr id="58" name="Rectangle 57">
            <a:extLst>
              <a:ext uri="{FF2B5EF4-FFF2-40B4-BE49-F238E27FC236}">
                <a16:creationId xmlns:a16="http://schemas.microsoft.com/office/drawing/2014/main" id="{4671C027-73E6-419A-B5D0-8DB7B08AF3F0}"/>
              </a:ext>
            </a:extLst>
          </p:cNvPr>
          <p:cNvSpPr/>
          <p:nvPr/>
        </p:nvSpPr>
        <p:spPr>
          <a:xfrm>
            <a:off x="9848121"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79" name="Group 78">
            <a:extLst>
              <a:ext uri="{FF2B5EF4-FFF2-40B4-BE49-F238E27FC236}">
                <a16:creationId xmlns:a16="http://schemas.microsoft.com/office/drawing/2014/main" id="{577C7A45-2C01-466A-9322-820D62C28282}"/>
              </a:ext>
            </a:extLst>
          </p:cNvPr>
          <p:cNvGrpSpPr/>
          <p:nvPr/>
        </p:nvGrpSpPr>
        <p:grpSpPr>
          <a:xfrm>
            <a:off x="10424416" y="1339008"/>
            <a:ext cx="718679" cy="718679"/>
            <a:chOff x="3461540" y="6532625"/>
            <a:chExt cx="525072" cy="525072"/>
          </a:xfrm>
        </p:grpSpPr>
        <p:grpSp>
          <p:nvGrpSpPr>
            <p:cNvPr id="80" name="Group 79">
              <a:extLst>
                <a:ext uri="{FF2B5EF4-FFF2-40B4-BE49-F238E27FC236}">
                  <a16:creationId xmlns:a16="http://schemas.microsoft.com/office/drawing/2014/main" id="{39AB630D-EF80-45A7-BD7E-5E4B334770BA}"/>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82" name="Oval 81">
                <a:extLst>
                  <a:ext uri="{FF2B5EF4-FFF2-40B4-BE49-F238E27FC236}">
                    <a16:creationId xmlns:a16="http://schemas.microsoft.com/office/drawing/2014/main" id="{75167F4D-2670-422D-AC53-C314C3D85839}"/>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0775EDC5-1B50-4E77-846D-16574F3FD1C0}"/>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81" name="Oval 80">
              <a:extLst>
                <a:ext uri="{FF2B5EF4-FFF2-40B4-BE49-F238E27FC236}">
                  <a16:creationId xmlns:a16="http://schemas.microsoft.com/office/drawing/2014/main" id="{55259767-4EC0-4258-92F2-872D8CBC5683}"/>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F4666CD7-ED19-4C95-BF7D-4BBB0A4E47EA}"/>
              </a:ext>
            </a:extLst>
          </p:cNvPr>
          <p:cNvSpPr/>
          <p:nvPr/>
        </p:nvSpPr>
        <p:spPr>
          <a:xfrm>
            <a:off x="9848121" y="1698348"/>
            <a:ext cx="2052267" cy="3461304"/>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id="{A6802878-E89E-4649-B0CD-3AF950997015}"/>
              </a:ext>
            </a:extLst>
          </p:cNvPr>
          <p:cNvSpPr txBox="1"/>
          <p:nvPr/>
        </p:nvSpPr>
        <p:spPr>
          <a:xfrm>
            <a:off x="10042178" y="1786105"/>
            <a:ext cx="1479908" cy="400110"/>
          </a:xfrm>
          <a:prstGeom prst="rect">
            <a:avLst/>
          </a:prstGeom>
          <a:noFill/>
        </p:spPr>
        <p:txBody>
          <a:bodyPr wrap="square" rtlCol="0">
            <a:spAutoFit/>
          </a:bodyPr>
          <a:lstStyle/>
          <a:p>
            <a:pPr algn="ctr"/>
            <a:r>
              <a:rPr lang="en-US" sz="2000" b="1" dirty="0">
                <a:solidFill>
                  <a:srgbClr val="171827"/>
                </a:solidFill>
                <a:latin typeface="+mj-lt"/>
              </a:rPr>
              <a:t>Productivity</a:t>
            </a:r>
          </a:p>
        </p:txBody>
      </p:sp>
      <p:grpSp>
        <p:nvGrpSpPr>
          <p:cNvPr id="34" name="Group 33">
            <a:extLst>
              <a:ext uri="{FF2B5EF4-FFF2-40B4-BE49-F238E27FC236}">
                <a16:creationId xmlns:a16="http://schemas.microsoft.com/office/drawing/2014/main" id="{0753DA64-5C87-4211-A80F-5AFBC3BBB1DB}"/>
              </a:ext>
            </a:extLst>
          </p:cNvPr>
          <p:cNvGrpSpPr/>
          <p:nvPr/>
        </p:nvGrpSpPr>
        <p:grpSpPr>
          <a:xfrm>
            <a:off x="472608" y="2239986"/>
            <a:ext cx="11383910" cy="2908489"/>
            <a:chOff x="469900" y="3529686"/>
            <a:chExt cx="11383910" cy="2626528"/>
          </a:xfrm>
        </p:grpSpPr>
        <p:sp>
          <p:nvSpPr>
            <p:cNvPr id="9" name="TextBox 8">
              <a:extLst>
                <a:ext uri="{FF2B5EF4-FFF2-40B4-BE49-F238E27FC236}">
                  <a16:creationId xmlns:a16="http://schemas.microsoft.com/office/drawing/2014/main" id="{3F51EE73-C0AD-4FA0-9CE6-80B201D3DA7D}"/>
                </a:ext>
              </a:extLst>
            </p:cNvPr>
            <p:cNvSpPr txBox="1"/>
            <p:nvPr/>
          </p:nvSpPr>
          <p:spPr>
            <a:xfrm>
              <a:off x="469900" y="3550986"/>
              <a:ext cx="1818255" cy="1825135"/>
            </a:xfrm>
            <a:prstGeom prst="rect">
              <a:avLst/>
            </a:prstGeom>
            <a:noFill/>
          </p:spPr>
          <p:txBody>
            <a:bodyPr wrap="none" rtlCol="0">
              <a:spAutoFit/>
            </a:bodyPr>
            <a:lstStyle/>
            <a:p>
              <a:pPr marL="171450" indent="-171450">
                <a:spcBef>
                  <a:spcPts val="400"/>
                </a:spcBef>
                <a:buFont typeface="Arial" panose="020B0604020202020204" pitchFamily="34" charset="0"/>
                <a:buChar char="•"/>
              </a:pPr>
              <a:r>
                <a:rPr lang="en-US" sz="1100" dirty="0"/>
                <a:t>General Ledger</a:t>
              </a:r>
            </a:p>
            <a:p>
              <a:pPr marL="171450" indent="-171450">
                <a:spcBef>
                  <a:spcPts val="400"/>
                </a:spcBef>
                <a:buFont typeface="Arial" panose="020B0604020202020204" pitchFamily="34" charset="0"/>
                <a:buChar char="•"/>
              </a:pPr>
              <a:r>
                <a:rPr lang="en-US" sz="1100" dirty="0"/>
                <a:t>Accounts Payable</a:t>
              </a:r>
            </a:p>
            <a:p>
              <a:pPr marL="171450" indent="-171450">
                <a:spcBef>
                  <a:spcPts val="400"/>
                </a:spcBef>
                <a:buFont typeface="Arial" panose="020B0604020202020204" pitchFamily="34" charset="0"/>
                <a:buChar char="•"/>
              </a:pPr>
              <a:r>
                <a:rPr lang="en-US" sz="1100" dirty="0"/>
                <a:t>Accounts Receivables</a:t>
              </a:r>
            </a:p>
            <a:p>
              <a:pPr marL="171450" indent="-171450">
                <a:spcBef>
                  <a:spcPts val="400"/>
                </a:spcBef>
                <a:buFont typeface="Arial" panose="020B0604020202020204" pitchFamily="34" charset="0"/>
                <a:buChar char="•"/>
              </a:pPr>
              <a:r>
                <a:rPr lang="en-US" sz="1100" dirty="0"/>
                <a:t>Payment Register</a:t>
              </a:r>
            </a:p>
            <a:p>
              <a:pPr marL="171450" indent="-171450">
                <a:spcBef>
                  <a:spcPts val="400"/>
                </a:spcBef>
                <a:buFont typeface="Arial" panose="020B0604020202020204" pitchFamily="34" charset="0"/>
                <a:buChar char="•"/>
              </a:pPr>
              <a:r>
                <a:rPr lang="en-US" sz="1100" dirty="0"/>
                <a:t>ACH (bank transfers)</a:t>
              </a:r>
            </a:p>
            <a:p>
              <a:pPr marL="171450" indent="-171450">
                <a:spcBef>
                  <a:spcPts val="400"/>
                </a:spcBef>
                <a:buFont typeface="Arial" panose="020B0604020202020204" pitchFamily="34" charset="0"/>
                <a:buChar char="•"/>
              </a:pPr>
              <a:r>
                <a:rPr lang="en-US" sz="1100" dirty="0"/>
                <a:t>Paper Checks</a:t>
              </a:r>
            </a:p>
            <a:p>
              <a:pPr marL="171450" indent="-171450">
                <a:spcBef>
                  <a:spcPts val="400"/>
                </a:spcBef>
                <a:buFont typeface="Arial" panose="020B0604020202020204" pitchFamily="34" charset="0"/>
                <a:buChar char="•"/>
              </a:pPr>
              <a:r>
                <a:rPr lang="en-US" sz="1100" dirty="0"/>
                <a:t>Basic Invoicin</a:t>
              </a:r>
              <a:r>
                <a:rPr lang="en-US" sz="1200" dirty="0"/>
                <a:t>g</a:t>
              </a:r>
            </a:p>
            <a:p>
              <a:pPr marL="171450" indent="-171450">
                <a:spcBef>
                  <a:spcPts val="400"/>
                </a:spcBef>
                <a:buFont typeface="Arial" panose="020B0604020202020204" pitchFamily="34" charset="0"/>
                <a:buChar char="•"/>
              </a:pPr>
              <a:r>
                <a:rPr lang="en-US" sz="1200" dirty="0"/>
                <a:t>Financial Dashboard</a:t>
              </a:r>
            </a:p>
            <a:p>
              <a:pPr marL="171450" indent="-171450">
                <a:buFont typeface="Arial" panose="020B0604020202020204" pitchFamily="34" charset="0"/>
                <a:buChar char="•"/>
              </a:pPr>
              <a:endParaRPr lang="en-US" sz="1200" dirty="0"/>
            </a:p>
          </p:txBody>
        </p:sp>
        <p:sp>
          <p:nvSpPr>
            <p:cNvPr id="14" name="TextBox 13">
              <a:extLst>
                <a:ext uri="{FF2B5EF4-FFF2-40B4-BE49-F238E27FC236}">
                  <a16:creationId xmlns:a16="http://schemas.microsoft.com/office/drawing/2014/main" id="{DA4B73C7-9B4E-454B-87E1-66107817A746}"/>
                </a:ext>
              </a:extLst>
            </p:cNvPr>
            <p:cNvSpPr txBox="1"/>
            <p:nvPr/>
          </p:nvSpPr>
          <p:spPr>
            <a:xfrm>
              <a:off x="2814320" y="3529686"/>
              <a:ext cx="1874520" cy="1232198"/>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Sales Order (SOs)</a:t>
              </a:r>
            </a:p>
            <a:p>
              <a:pPr marL="171450" indent="-171450">
                <a:spcBef>
                  <a:spcPts val="400"/>
                </a:spcBef>
                <a:buFont typeface="Arial" panose="020B0604020202020204" pitchFamily="34" charset="0"/>
                <a:buChar char="•"/>
              </a:pPr>
              <a:r>
                <a:rPr lang="en-US" sz="1100" dirty="0"/>
                <a:t>Inventory </a:t>
              </a:r>
            </a:p>
            <a:p>
              <a:pPr marL="171450" indent="-171450">
                <a:spcBef>
                  <a:spcPts val="400"/>
                </a:spcBef>
                <a:buFont typeface="Arial" panose="020B0604020202020204" pitchFamily="34" charset="0"/>
                <a:buChar char="•"/>
              </a:pPr>
              <a:r>
                <a:rPr lang="en-US" sz="1100" dirty="0"/>
                <a:t>SO Invoicing</a:t>
              </a:r>
            </a:p>
            <a:p>
              <a:pPr marL="171450" indent="-171450">
                <a:spcBef>
                  <a:spcPts val="400"/>
                </a:spcBef>
                <a:buFont typeface="Arial" panose="020B0604020202020204" pitchFamily="34" charset="0"/>
                <a:buChar char="•"/>
              </a:pPr>
              <a:r>
                <a:rPr lang="en-US" sz="1100" dirty="0"/>
                <a:t>Shipping Notices</a:t>
              </a:r>
            </a:p>
            <a:p>
              <a:pPr marL="171450" indent="-171450">
                <a:spcBef>
                  <a:spcPts val="400"/>
                </a:spcBef>
                <a:buFont typeface="Arial" panose="020B0604020202020204" pitchFamily="34" charset="0"/>
                <a:buChar char="•"/>
              </a:pPr>
              <a:r>
                <a:rPr lang="en-US" sz="1100" dirty="0"/>
                <a:t>Sales Returns</a:t>
              </a:r>
            </a:p>
            <a:p>
              <a:pPr marL="171450" indent="-171450">
                <a:spcBef>
                  <a:spcPts val="400"/>
                </a:spcBef>
                <a:buFont typeface="Arial" panose="020B0604020202020204" pitchFamily="34" charset="0"/>
                <a:buChar char="•"/>
              </a:pPr>
              <a:r>
                <a:rPr lang="en-US" sz="1100"/>
                <a:t>Sales Dashboard</a:t>
              </a:r>
              <a:endParaRPr lang="en-US" sz="1100" dirty="0"/>
            </a:p>
          </p:txBody>
        </p:sp>
        <p:sp>
          <p:nvSpPr>
            <p:cNvPr id="22" name="TextBox 21">
              <a:extLst>
                <a:ext uri="{FF2B5EF4-FFF2-40B4-BE49-F238E27FC236}">
                  <a16:creationId xmlns:a16="http://schemas.microsoft.com/office/drawing/2014/main" id="{92BB33FD-4F01-45A3-BDBB-13DE35CE128D}"/>
                </a:ext>
              </a:extLst>
            </p:cNvPr>
            <p:cNvSpPr txBox="1"/>
            <p:nvPr/>
          </p:nvSpPr>
          <p:spPr>
            <a:xfrm>
              <a:off x="5158740" y="3529686"/>
              <a:ext cx="1874520" cy="1829768"/>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Resource Management</a:t>
              </a:r>
            </a:p>
            <a:p>
              <a:pPr marL="171450" indent="-171450">
                <a:spcBef>
                  <a:spcPts val="400"/>
                </a:spcBef>
                <a:buFont typeface="Arial" panose="020B0604020202020204" pitchFamily="34" charset="0"/>
                <a:buChar char="•"/>
              </a:pPr>
              <a:r>
                <a:rPr lang="en-US" sz="1100" dirty="0"/>
                <a:t>Benefits Management</a:t>
              </a:r>
            </a:p>
            <a:p>
              <a:pPr marL="171450" indent="-171450">
                <a:spcBef>
                  <a:spcPts val="400"/>
                </a:spcBef>
                <a:buFont typeface="Arial" panose="020B0604020202020204" pitchFamily="34" charset="0"/>
                <a:buChar char="•"/>
              </a:pPr>
              <a:r>
                <a:rPr lang="en-US" sz="1100" dirty="0"/>
                <a:t>Employee Self Service</a:t>
              </a:r>
            </a:p>
            <a:p>
              <a:pPr marL="171450" indent="-171450">
                <a:spcBef>
                  <a:spcPts val="400"/>
                </a:spcBef>
                <a:buFont typeface="Arial" panose="020B0604020202020204" pitchFamily="34" charset="0"/>
                <a:buChar char="•"/>
              </a:pPr>
              <a:r>
                <a:rPr lang="en-US" sz="1100" dirty="0"/>
                <a:t>Manager Self service</a:t>
              </a:r>
            </a:p>
            <a:p>
              <a:pPr marL="171450" indent="-171450">
                <a:spcBef>
                  <a:spcPts val="400"/>
                </a:spcBef>
                <a:buFont typeface="Arial" panose="020B0604020202020204" pitchFamily="34" charset="0"/>
                <a:buChar char="•"/>
              </a:pPr>
              <a:r>
                <a:rPr lang="en-US" sz="1100" dirty="0"/>
                <a:t>Recruit2Hire</a:t>
              </a:r>
            </a:p>
            <a:p>
              <a:pPr marL="171450" indent="-171450">
                <a:spcBef>
                  <a:spcPts val="400"/>
                </a:spcBef>
                <a:buFont typeface="Arial" panose="020B0604020202020204" pitchFamily="34" charset="0"/>
                <a:buChar char="•"/>
              </a:pPr>
              <a:r>
                <a:rPr lang="en-US" sz="1100" dirty="0"/>
                <a:t>Appraisals</a:t>
              </a:r>
            </a:p>
            <a:p>
              <a:pPr marL="171450" indent="-171450">
                <a:spcBef>
                  <a:spcPts val="400"/>
                </a:spcBef>
                <a:buFont typeface="Arial" panose="020B0604020202020204" pitchFamily="34" charset="0"/>
                <a:buChar char="•"/>
              </a:pPr>
              <a:r>
                <a:rPr lang="en-US" sz="1100" dirty="0"/>
                <a:t>Payroll</a:t>
              </a:r>
            </a:p>
            <a:p>
              <a:pPr marL="171450" indent="-171450">
                <a:spcBef>
                  <a:spcPts val="400"/>
                </a:spcBef>
                <a:buFont typeface="Arial" panose="020B0604020202020204" pitchFamily="34" charset="0"/>
                <a:buChar char="•"/>
              </a:pPr>
              <a:r>
                <a:rPr lang="en-US" sz="1100" dirty="0"/>
                <a:t>My Dashboard</a:t>
              </a:r>
            </a:p>
            <a:p>
              <a:pPr marL="171450" indent="-171450">
                <a:spcBef>
                  <a:spcPts val="400"/>
                </a:spcBef>
                <a:buFont typeface="Arial" panose="020B0604020202020204" pitchFamily="34" charset="0"/>
                <a:buChar char="•"/>
              </a:pPr>
              <a:r>
                <a:rPr lang="en-US" sz="1100" dirty="0"/>
                <a:t>HCM Dashboard</a:t>
              </a:r>
            </a:p>
          </p:txBody>
        </p:sp>
        <p:sp>
          <p:nvSpPr>
            <p:cNvPr id="29" name="TextBox 28">
              <a:extLst>
                <a:ext uri="{FF2B5EF4-FFF2-40B4-BE49-F238E27FC236}">
                  <a16:creationId xmlns:a16="http://schemas.microsoft.com/office/drawing/2014/main" id="{1EC47023-0AA2-4E78-A720-88F0314336E2}"/>
                </a:ext>
              </a:extLst>
            </p:cNvPr>
            <p:cNvSpPr txBox="1"/>
            <p:nvPr/>
          </p:nvSpPr>
          <p:spPr>
            <a:xfrm>
              <a:off x="7503160" y="3529686"/>
              <a:ext cx="1874520" cy="2626528"/>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Contracts &amp; Mods</a:t>
              </a:r>
            </a:p>
            <a:p>
              <a:pPr marL="171450" indent="-171450">
                <a:spcBef>
                  <a:spcPts val="400"/>
                </a:spcBef>
                <a:buFont typeface="Arial" panose="020B0604020202020204" pitchFamily="34" charset="0"/>
                <a:buChar char="•"/>
              </a:pPr>
              <a:r>
                <a:rPr lang="en-US" sz="1100" dirty="0"/>
                <a:t>Contract Bids</a:t>
              </a:r>
            </a:p>
            <a:p>
              <a:pPr marL="171450" indent="-171450">
                <a:spcBef>
                  <a:spcPts val="400"/>
                </a:spcBef>
                <a:buFont typeface="Arial" panose="020B0604020202020204" pitchFamily="34" charset="0"/>
                <a:buChar char="•"/>
              </a:pPr>
              <a:r>
                <a:rPr lang="en-US" sz="1100" dirty="0"/>
                <a:t>Projects &amp; Mods</a:t>
              </a:r>
            </a:p>
            <a:p>
              <a:pPr marL="171450" indent="-171450">
                <a:spcBef>
                  <a:spcPts val="400"/>
                </a:spcBef>
                <a:buFont typeface="Arial" panose="020B0604020202020204" pitchFamily="34" charset="0"/>
                <a:buChar char="•"/>
              </a:pPr>
              <a:r>
                <a:rPr lang="en-US" sz="1100" dirty="0"/>
                <a:t>Job Estimating</a:t>
              </a:r>
            </a:p>
            <a:p>
              <a:pPr marL="171450" indent="-171450">
                <a:spcBef>
                  <a:spcPts val="400"/>
                </a:spcBef>
                <a:buFont typeface="Arial" panose="020B0604020202020204" pitchFamily="34" charset="0"/>
                <a:buChar char="•"/>
              </a:pPr>
              <a:r>
                <a:rPr lang="en-US" sz="1100" dirty="0"/>
                <a:t>Timesheets</a:t>
              </a:r>
            </a:p>
            <a:p>
              <a:pPr marL="171450" indent="-171450">
                <a:spcBef>
                  <a:spcPts val="400"/>
                </a:spcBef>
                <a:buFont typeface="Arial" panose="020B0604020202020204" pitchFamily="34" charset="0"/>
                <a:buChar char="•"/>
              </a:pPr>
              <a:r>
                <a:rPr lang="en-US" sz="1100" dirty="0"/>
                <a:t>Expense Reports</a:t>
              </a:r>
            </a:p>
            <a:p>
              <a:pPr marL="171450" indent="-171450">
                <a:spcBef>
                  <a:spcPts val="400"/>
                </a:spcBef>
                <a:buFont typeface="Arial" panose="020B0604020202020204" pitchFamily="34" charset="0"/>
                <a:buChar char="•"/>
              </a:pPr>
              <a:r>
                <a:rPr lang="en-US" sz="1100" dirty="0"/>
                <a:t>Purchase Requisitions</a:t>
              </a:r>
            </a:p>
            <a:p>
              <a:pPr marL="171450" indent="-171450">
                <a:spcBef>
                  <a:spcPts val="400"/>
                </a:spcBef>
                <a:buFont typeface="Arial" panose="020B0604020202020204" pitchFamily="34" charset="0"/>
                <a:buChar char="•"/>
              </a:pPr>
              <a:r>
                <a:rPr lang="en-US" sz="1100" dirty="0"/>
                <a:t>Receiving/Returns</a:t>
              </a:r>
            </a:p>
            <a:p>
              <a:pPr marL="171450" indent="-171450">
                <a:spcBef>
                  <a:spcPts val="400"/>
                </a:spcBef>
                <a:buFont typeface="Arial" panose="020B0604020202020204" pitchFamily="34" charset="0"/>
                <a:buChar char="•"/>
              </a:pPr>
              <a:r>
                <a:rPr lang="en-US" sz="1100" dirty="0"/>
                <a:t>Inventory</a:t>
              </a:r>
            </a:p>
            <a:p>
              <a:pPr marL="171450" indent="-171450">
                <a:spcBef>
                  <a:spcPts val="400"/>
                </a:spcBef>
                <a:buFont typeface="Arial" panose="020B0604020202020204" pitchFamily="34" charset="0"/>
                <a:buChar char="•"/>
              </a:pPr>
              <a:r>
                <a:rPr lang="en-US" sz="1100" dirty="0"/>
                <a:t>Material Orders</a:t>
              </a:r>
            </a:p>
            <a:p>
              <a:pPr marL="171450" indent="-171450">
                <a:spcBef>
                  <a:spcPts val="400"/>
                </a:spcBef>
                <a:buFont typeface="Arial" panose="020B0604020202020204" pitchFamily="34" charset="0"/>
                <a:buChar char="•"/>
              </a:pPr>
              <a:r>
                <a:rPr lang="en-US" sz="1100" dirty="0"/>
                <a:t>Project Invoicing</a:t>
              </a:r>
            </a:p>
            <a:p>
              <a:pPr marL="171450" indent="-171450">
                <a:spcBef>
                  <a:spcPts val="400"/>
                </a:spcBef>
                <a:buFont typeface="Arial" panose="020B0604020202020204" pitchFamily="34" charset="0"/>
                <a:buChar char="•"/>
              </a:pPr>
              <a:r>
                <a:rPr lang="en-US" sz="1100" dirty="0"/>
                <a:t>Project Dashboard</a:t>
              </a:r>
            </a:p>
            <a:p>
              <a:pPr marL="171450" indent="-171450">
                <a:spcBef>
                  <a:spcPts val="400"/>
                </a:spcBef>
                <a:buFont typeface="Arial" panose="020B0604020202020204" pitchFamily="34" charset="0"/>
                <a:buChar char="•"/>
              </a:pPr>
              <a:r>
                <a:rPr lang="en-US" sz="1100" dirty="0"/>
                <a:t>Spending Dashboard</a:t>
              </a:r>
            </a:p>
          </p:txBody>
        </p:sp>
        <p:sp>
          <p:nvSpPr>
            <p:cNvPr id="36" name="TextBox 35">
              <a:extLst>
                <a:ext uri="{FF2B5EF4-FFF2-40B4-BE49-F238E27FC236}">
                  <a16:creationId xmlns:a16="http://schemas.microsoft.com/office/drawing/2014/main" id="{936E9CDC-8248-4195-8712-A0F35709982D}"/>
                </a:ext>
              </a:extLst>
            </p:cNvPr>
            <p:cNvSpPr txBox="1"/>
            <p:nvPr/>
          </p:nvSpPr>
          <p:spPr>
            <a:xfrm>
              <a:off x="9982539" y="3529686"/>
              <a:ext cx="1871271" cy="1996532"/>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Security Compliance</a:t>
              </a:r>
            </a:p>
            <a:p>
              <a:pPr marL="171450" indent="-171450">
                <a:spcBef>
                  <a:spcPts val="400"/>
                </a:spcBef>
                <a:buFont typeface="Arial" panose="020B0604020202020204" pitchFamily="34" charset="0"/>
                <a:buChar char="•"/>
              </a:pPr>
              <a:r>
                <a:rPr lang="en-US" sz="1100" dirty="0"/>
                <a:t>Org Management</a:t>
              </a:r>
            </a:p>
            <a:p>
              <a:pPr marL="171450" indent="-171450">
                <a:spcBef>
                  <a:spcPts val="400"/>
                </a:spcBef>
                <a:buFont typeface="Arial" panose="020B0604020202020204" pitchFamily="34" charset="0"/>
                <a:buChar char="•"/>
              </a:pPr>
              <a:r>
                <a:rPr lang="en-US" sz="1100" dirty="0"/>
                <a:t>Role-based security</a:t>
              </a:r>
            </a:p>
            <a:p>
              <a:pPr marL="171450" indent="-171450">
                <a:spcBef>
                  <a:spcPts val="400"/>
                </a:spcBef>
                <a:buFont typeface="Arial" panose="020B0604020202020204" pitchFamily="34" charset="0"/>
                <a:buChar char="•"/>
              </a:pPr>
              <a:r>
                <a:rPr lang="en-US" sz="1100" dirty="0"/>
                <a:t>Multi-factor authentication</a:t>
              </a:r>
            </a:p>
            <a:p>
              <a:pPr marL="171450" indent="-171450">
                <a:spcBef>
                  <a:spcPts val="400"/>
                </a:spcBef>
                <a:buFont typeface="Arial" panose="020B0604020202020204" pitchFamily="34" charset="0"/>
                <a:buChar char="•"/>
              </a:pPr>
              <a:r>
                <a:rPr lang="en-US" sz="1100" dirty="0"/>
                <a:t>Worklist/Approvals</a:t>
              </a:r>
            </a:p>
            <a:p>
              <a:pPr marL="171450" indent="-171450">
                <a:spcBef>
                  <a:spcPts val="400"/>
                </a:spcBef>
                <a:buFont typeface="Arial" panose="020B0604020202020204" pitchFamily="34" charset="0"/>
                <a:buChar char="•"/>
              </a:pPr>
              <a:r>
                <a:rPr lang="en-US" sz="1100" dirty="0" err="1"/>
                <a:t>MyTask</a:t>
              </a:r>
              <a:r>
                <a:rPr lang="en-US" sz="1100" dirty="0"/>
                <a:t> TODOs</a:t>
              </a:r>
            </a:p>
            <a:p>
              <a:pPr marL="171450" indent="-171450">
                <a:spcBef>
                  <a:spcPts val="400"/>
                </a:spcBef>
                <a:buFont typeface="Arial" panose="020B0604020202020204" pitchFamily="34" charset="0"/>
                <a:buChar char="•"/>
              </a:pPr>
              <a:r>
                <a:rPr lang="en-US" sz="1100" dirty="0"/>
                <a:t>Documents</a:t>
              </a:r>
            </a:p>
            <a:p>
              <a:pPr marL="171450" indent="-171450">
                <a:spcBef>
                  <a:spcPts val="400"/>
                </a:spcBef>
                <a:buFont typeface="Arial" panose="020B0604020202020204" pitchFamily="34" charset="0"/>
                <a:buChar char="•"/>
              </a:pPr>
              <a:r>
                <a:rPr lang="en-US" sz="1100" dirty="0"/>
                <a:t>Advanced BI</a:t>
              </a:r>
            </a:p>
            <a:p>
              <a:pPr>
                <a:spcBef>
                  <a:spcPts val="400"/>
                </a:spcBef>
              </a:pPr>
              <a:endParaRPr lang="en-US" sz="1200" dirty="0"/>
            </a:p>
          </p:txBody>
        </p:sp>
      </p:grpSp>
    </p:spTree>
    <p:extLst>
      <p:ext uri="{BB962C8B-B14F-4D97-AF65-F5344CB8AC3E}">
        <p14:creationId xmlns:p14="http://schemas.microsoft.com/office/powerpoint/2010/main" val="389139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2ADD-8316-49FC-8D8A-12BAD4401DEE}"/>
              </a:ext>
            </a:extLst>
          </p:cNvPr>
          <p:cNvSpPr>
            <a:spLocks noGrp="1"/>
          </p:cNvSpPr>
          <p:nvPr>
            <p:ph type="title"/>
          </p:nvPr>
        </p:nvSpPr>
        <p:spPr>
          <a:xfrm>
            <a:off x="0" y="0"/>
            <a:ext cx="12192000" cy="1119399"/>
          </a:xfrm>
          <a:solidFill>
            <a:srgbClr val="4472C4"/>
          </a:solidFill>
        </p:spPr>
        <p:txBody>
          <a:bodyPr>
            <a:normAutofit/>
          </a:bodyPr>
          <a:lstStyle/>
          <a:p>
            <a:pPr algn="ctr"/>
            <a:r>
              <a:rPr lang="en-US" dirty="0">
                <a:solidFill>
                  <a:schemeClr val="bg1"/>
                </a:solidFill>
              </a:rPr>
              <a:t>Quick Onboarding Configuration – Solution Manager</a:t>
            </a:r>
          </a:p>
        </p:txBody>
      </p:sp>
      <p:sp>
        <p:nvSpPr>
          <p:cNvPr id="43" name="Slide Number Placeholder 42">
            <a:extLst>
              <a:ext uri="{FF2B5EF4-FFF2-40B4-BE49-F238E27FC236}">
                <a16:creationId xmlns:a16="http://schemas.microsoft.com/office/drawing/2014/main" id="{27F300EE-117E-4B78-A164-0FA4749D2C88}"/>
              </a:ext>
            </a:extLst>
          </p:cNvPr>
          <p:cNvSpPr>
            <a:spLocks noGrp="1"/>
          </p:cNvSpPr>
          <p:nvPr>
            <p:ph type="sldNum" sz="quarter" idx="10"/>
          </p:nvPr>
        </p:nvSpPr>
        <p:spPr/>
        <p:txBody>
          <a:bodyPr/>
          <a:lstStyle/>
          <a:p>
            <a:fld id="{FD48D0E0-78B3-46FC-9E92-8E1BC2DEC0AA}" type="slidenum">
              <a:rPr lang="en-US" smtClean="0"/>
              <a:pPr/>
              <a:t>9</a:t>
            </a:fld>
            <a:endParaRPr lang="en-US"/>
          </a:p>
        </p:txBody>
      </p:sp>
      <p:sp>
        <p:nvSpPr>
          <p:cNvPr id="42" name="Footer Placeholder 41">
            <a:extLst>
              <a:ext uri="{FF2B5EF4-FFF2-40B4-BE49-F238E27FC236}">
                <a16:creationId xmlns:a16="http://schemas.microsoft.com/office/drawing/2014/main" id="{F0302805-1AF3-43EE-81B3-FF60CD1CA9E7}"/>
              </a:ext>
            </a:extLst>
          </p:cNvPr>
          <p:cNvSpPr>
            <a:spLocks noGrp="1"/>
          </p:cNvSpPr>
          <p:nvPr>
            <p:ph type="ftr" sz="quarter" idx="12"/>
          </p:nvPr>
        </p:nvSpPr>
        <p:spPr/>
        <p:txBody>
          <a:bodyPr/>
          <a:lstStyle/>
          <a:p>
            <a:r>
              <a:rPr lang="en-GB"/>
              <a:t>©2020 AtWork Systems, Inc. Proprietary and Confidential</a:t>
            </a:r>
            <a:endParaRPr lang="en-US"/>
          </a:p>
        </p:txBody>
      </p:sp>
      <p:sp>
        <p:nvSpPr>
          <p:cNvPr id="3" name="TextBox 2">
            <a:extLst>
              <a:ext uri="{FF2B5EF4-FFF2-40B4-BE49-F238E27FC236}">
                <a16:creationId xmlns:a16="http://schemas.microsoft.com/office/drawing/2014/main" id="{0C66683E-C6BB-4BC3-BFCA-C64597B8FCE9}"/>
              </a:ext>
            </a:extLst>
          </p:cNvPr>
          <p:cNvSpPr txBox="1"/>
          <p:nvPr/>
        </p:nvSpPr>
        <p:spPr>
          <a:xfrm>
            <a:off x="1196176" y="5649058"/>
            <a:ext cx="9591986" cy="369332"/>
          </a:xfrm>
          <a:prstGeom prst="rect">
            <a:avLst/>
          </a:prstGeom>
          <a:noFill/>
        </p:spPr>
        <p:txBody>
          <a:bodyPr wrap="square" rtlCol="0">
            <a:spAutoFit/>
          </a:bodyPr>
          <a:lstStyle/>
          <a:p>
            <a:pPr algn="ctr"/>
            <a:r>
              <a:rPr lang="en-US" b="1" dirty="0">
                <a:latin typeface="+mj-lt"/>
              </a:rPr>
              <a:t>Our configuration allows a quick ramp up for Companies</a:t>
            </a:r>
          </a:p>
        </p:txBody>
      </p:sp>
      <p:sp>
        <p:nvSpPr>
          <p:cNvPr id="53" name="Rectangle 52">
            <a:extLst>
              <a:ext uri="{FF2B5EF4-FFF2-40B4-BE49-F238E27FC236}">
                <a16:creationId xmlns:a16="http://schemas.microsoft.com/office/drawing/2014/main" id="{2692159D-00BD-40C3-A4E8-F41D2B0E091B}"/>
              </a:ext>
            </a:extLst>
          </p:cNvPr>
          <p:cNvSpPr/>
          <p:nvPr/>
        </p:nvSpPr>
        <p:spPr>
          <a:xfrm>
            <a:off x="1118561"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56" name="Group 55">
            <a:extLst>
              <a:ext uri="{FF2B5EF4-FFF2-40B4-BE49-F238E27FC236}">
                <a16:creationId xmlns:a16="http://schemas.microsoft.com/office/drawing/2014/main" id="{A40A84D6-7956-49A4-A2A3-AAF7949176D9}"/>
              </a:ext>
            </a:extLst>
          </p:cNvPr>
          <p:cNvGrpSpPr/>
          <p:nvPr/>
        </p:nvGrpSpPr>
        <p:grpSpPr>
          <a:xfrm>
            <a:off x="1694857" y="1339008"/>
            <a:ext cx="718679" cy="718679"/>
            <a:chOff x="3461540" y="6532625"/>
            <a:chExt cx="525072" cy="525072"/>
          </a:xfrm>
        </p:grpSpPr>
        <p:grpSp>
          <p:nvGrpSpPr>
            <p:cNvPr id="84" name="Group 83">
              <a:extLst>
                <a:ext uri="{FF2B5EF4-FFF2-40B4-BE49-F238E27FC236}">
                  <a16:creationId xmlns:a16="http://schemas.microsoft.com/office/drawing/2014/main" id="{F74A88EC-5FBF-4369-B5A8-C41E0ACF7192}"/>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86" name="Oval 85">
                <a:extLst>
                  <a:ext uri="{FF2B5EF4-FFF2-40B4-BE49-F238E27FC236}">
                    <a16:creationId xmlns:a16="http://schemas.microsoft.com/office/drawing/2014/main" id="{037A1A91-690A-4CB7-992F-203B0A80F8A1}"/>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D446E51B-6454-4BA1-A356-7EE5605F6F60}"/>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85" name="Oval 84">
              <a:extLst>
                <a:ext uri="{FF2B5EF4-FFF2-40B4-BE49-F238E27FC236}">
                  <a16:creationId xmlns:a16="http://schemas.microsoft.com/office/drawing/2014/main" id="{664AFAB5-35EA-45FC-A51E-E5389DF4F4AB}"/>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30E3B51E-F4E5-40C8-91F0-F880AAA3474E}"/>
              </a:ext>
            </a:extLst>
          </p:cNvPr>
          <p:cNvSpPr/>
          <p:nvPr/>
        </p:nvSpPr>
        <p:spPr>
          <a:xfrm>
            <a:off x="1118561" y="1698348"/>
            <a:ext cx="1871271" cy="3506698"/>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89" name="TextBox 88">
            <a:extLst>
              <a:ext uri="{FF2B5EF4-FFF2-40B4-BE49-F238E27FC236}">
                <a16:creationId xmlns:a16="http://schemas.microsoft.com/office/drawing/2014/main" id="{C275A291-0894-4FCA-BF6D-73523ACFA8BF}"/>
              </a:ext>
            </a:extLst>
          </p:cNvPr>
          <p:cNvSpPr txBox="1"/>
          <p:nvPr/>
        </p:nvSpPr>
        <p:spPr>
          <a:xfrm>
            <a:off x="1458719" y="1786105"/>
            <a:ext cx="1190956" cy="400110"/>
          </a:xfrm>
          <a:prstGeom prst="rect">
            <a:avLst/>
          </a:prstGeom>
          <a:noFill/>
        </p:spPr>
        <p:txBody>
          <a:bodyPr wrap="square" rtlCol="0">
            <a:spAutoFit/>
          </a:bodyPr>
          <a:lstStyle/>
          <a:p>
            <a:pPr algn="ctr"/>
            <a:r>
              <a:rPr lang="en-US" sz="2000" b="1" dirty="0">
                <a:solidFill>
                  <a:srgbClr val="171827"/>
                </a:solidFill>
                <a:latin typeface="+mj-lt"/>
              </a:rPr>
              <a:t>Financial</a:t>
            </a:r>
          </a:p>
        </p:txBody>
      </p:sp>
      <p:sp>
        <p:nvSpPr>
          <p:cNvPr id="90" name="Rectangle 89">
            <a:extLst>
              <a:ext uri="{FF2B5EF4-FFF2-40B4-BE49-F238E27FC236}">
                <a16:creationId xmlns:a16="http://schemas.microsoft.com/office/drawing/2014/main" id="{7594C0A3-3E97-4A6E-9275-29AEA3B70A5B}"/>
              </a:ext>
            </a:extLst>
          </p:cNvPr>
          <p:cNvSpPr/>
          <p:nvPr/>
        </p:nvSpPr>
        <p:spPr>
          <a:xfrm>
            <a:off x="1118561"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91" name="Group 90">
            <a:extLst>
              <a:ext uri="{FF2B5EF4-FFF2-40B4-BE49-F238E27FC236}">
                <a16:creationId xmlns:a16="http://schemas.microsoft.com/office/drawing/2014/main" id="{0B046030-3984-4235-9C80-2D9B3E9BF3EA}"/>
              </a:ext>
            </a:extLst>
          </p:cNvPr>
          <p:cNvGrpSpPr/>
          <p:nvPr/>
        </p:nvGrpSpPr>
        <p:grpSpPr>
          <a:xfrm>
            <a:off x="1694857" y="1339008"/>
            <a:ext cx="718679" cy="718679"/>
            <a:chOff x="3461540" y="6532625"/>
            <a:chExt cx="525072" cy="525072"/>
          </a:xfrm>
        </p:grpSpPr>
        <p:grpSp>
          <p:nvGrpSpPr>
            <p:cNvPr id="92" name="Group 91">
              <a:extLst>
                <a:ext uri="{FF2B5EF4-FFF2-40B4-BE49-F238E27FC236}">
                  <a16:creationId xmlns:a16="http://schemas.microsoft.com/office/drawing/2014/main" id="{7923A75C-83E9-4121-866F-9178EE2C17C1}"/>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94" name="Oval 93">
                <a:extLst>
                  <a:ext uri="{FF2B5EF4-FFF2-40B4-BE49-F238E27FC236}">
                    <a16:creationId xmlns:a16="http://schemas.microsoft.com/office/drawing/2014/main" id="{220EB733-BA8A-4E58-8E1F-6115B2552EE4}"/>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Rectangle 94">
                <a:extLst>
                  <a:ext uri="{FF2B5EF4-FFF2-40B4-BE49-F238E27FC236}">
                    <a16:creationId xmlns:a16="http://schemas.microsoft.com/office/drawing/2014/main" id="{40FAAEB3-43D4-43B7-BB92-5CAC24798035}"/>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93" name="Oval 92">
              <a:extLst>
                <a:ext uri="{FF2B5EF4-FFF2-40B4-BE49-F238E27FC236}">
                  <a16:creationId xmlns:a16="http://schemas.microsoft.com/office/drawing/2014/main" id="{FD1F2E05-3D1C-4354-B40B-38621241F219}"/>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a:extLst>
              <a:ext uri="{FF2B5EF4-FFF2-40B4-BE49-F238E27FC236}">
                <a16:creationId xmlns:a16="http://schemas.microsoft.com/office/drawing/2014/main" id="{16E2E5B0-A36E-415A-95CA-0D23F15732FC}"/>
              </a:ext>
            </a:extLst>
          </p:cNvPr>
          <p:cNvSpPr/>
          <p:nvPr/>
        </p:nvSpPr>
        <p:spPr>
          <a:xfrm>
            <a:off x="1118561" y="1698348"/>
            <a:ext cx="1871271" cy="3506698"/>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7" name="TextBox 96">
            <a:extLst>
              <a:ext uri="{FF2B5EF4-FFF2-40B4-BE49-F238E27FC236}">
                <a16:creationId xmlns:a16="http://schemas.microsoft.com/office/drawing/2014/main" id="{92883738-EBFB-4CA9-940D-9A3B8D5F39E0}"/>
              </a:ext>
            </a:extLst>
          </p:cNvPr>
          <p:cNvSpPr txBox="1"/>
          <p:nvPr/>
        </p:nvSpPr>
        <p:spPr>
          <a:xfrm>
            <a:off x="1177284" y="1786105"/>
            <a:ext cx="1750475" cy="707886"/>
          </a:xfrm>
          <a:prstGeom prst="rect">
            <a:avLst/>
          </a:prstGeom>
          <a:noFill/>
        </p:spPr>
        <p:txBody>
          <a:bodyPr wrap="square" rtlCol="0">
            <a:spAutoFit/>
          </a:bodyPr>
          <a:lstStyle/>
          <a:p>
            <a:pPr algn="ctr"/>
            <a:r>
              <a:rPr lang="en-US" sz="2000" b="1" dirty="0">
                <a:solidFill>
                  <a:srgbClr val="171827"/>
                </a:solidFill>
                <a:latin typeface="+mj-lt"/>
              </a:rPr>
              <a:t>Financial Setup</a:t>
            </a:r>
          </a:p>
        </p:txBody>
      </p:sp>
      <p:sp>
        <p:nvSpPr>
          <p:cNvPr id="99" name="TextBox 98">
            <a:extLst>
              <a:ext uri="{FF2B5EF4-FFF2-40B4-BE49-F238E27FC236}">
                <a16:creationId xmlns:a16="http://schemas.microsoft.com/office/drawing/2014/main" id="{75F26537-1F10-4CD9-9882-592B62F2923C}"/>
              </a:ext>
            </a:extLst>
          </p:cNvPr>
          <p:cNvSpPr txBox="1"/>
          <p:nvPr/>
        </p:nvSpPr>
        <p:spPr>
          <a:xfrm>
            <a:off x="1177284" y="2525029"/>
            <a:ext cx="1750475" cy="2056973"/>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Pre-configured rate models for chart of accounts  &amp; financial calendars</a:t>
            </a:r>
          </a:p>
          <a:p>
            <a:pPr marL="171450" indent="-171450">
              <a:spcBef>
                <a:spcPts val="400"/>
              </a:spcBef>
              <a:buFont typeface="Arial" panose="020B0604020202020204" pitchFamily="34" charset="0"/>
              <a:buChar char="•"/>
            </a:pPr>
            <a:r>
              <a:rPr lang="en-US" sz="1100" dirty="0"/>
              <a:t>General Ledger (initial and target balances)</a:t>
            </a:r>
          </a:p>
          <a:p>
            <a:pPr marL="171450" indent="-171450">
              <a:spcBef>
                <a:spcPts val="400"/>
              </a:spcBef>
              <a:buFont typeface="Arial" panose="020B0604020202020204" pitchFamily="34" charset="0"/>
              <a:buChar char="•"/>
            </a:pPr>
            <a:r>
              <a:rPr lang="en-US" sz="1100" dirty="0"/>
              <a:t>Generate indirect rates using Initial and target GL account balances </a:t>
            </a:r>
          </a:p>
        </p:txBody>
      </p:sp>
      <p:sp>
        <p:nvSpPr>
          <p:cNvPr id="104" name="Rectangle 103">
            <a:extLst>
              <a:ext uri="{FF2B5EF4-FFF2-40B4-BE49-F238E27FC236}">
                <a16:creationId xmlns:a16="http://schemas.microsoft.com/office/drawing/2014/main" id="{FC263248-042F-4A30-A9CC-85B72AF3CE3A}"/>
              </a:ext>
            </a:extLst>
          </p:cNvPr>
          <p:cNvSpPr/>
          <p:nvPr/>
        </p:nvSpPr>
        <p:spPr>
          <a:xfrm>
            <a:off x="3875153" y="1698348"/>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105" name="Group 104">
            <a:extLst>
              <a:ext uri="{FF2B5EF4-FFF2-40B4-BE49-F238E27FC236}">
                <a16:creationId xmlns:a16="http://schemas.microsoft.com/office/drawing/2014/main" id="{759F632A-0387-4988-9F6F-A3BAAD88D1AD}"/>
              </a:ext>
            </a:extLst>
          </p:cNvPr>
          <p:cNvGrpSpPr/>
          <p:nvPr/>
        </p:nvGrpSpPr>
        <p:grpSpPr>
          <a:xfrm>
            <a:off x="4451448" y="1339008"/>
            <a:ext cx="718679" cy="718679"/>
            <a:chOff x="3461540" y="6532625"/>
            <a:chExt cx="525072" cy="525072"/>
          </a:xfrm>
        </p:grpSpPr>
        <p:grpSp>
          <p:nvGrpSpPr>
            <p:cNvPr id="106" name="Group 105">
              <a:extLst>
                <a:ext uri="{FF2B5EF4-FFF2-40B4-BE49-F238E27FC236}">
                  <a16:creationId xmlns:a16="http://schemas.microsoft.com/office/drawing/2014/main" id="{F16F199F-CECF-47D2-BFA3-27DA55675686}"/>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108" name="Oval 107">
                <a:extLst>
                  <a:ext uri="{FF2B5EF4-FFF2-40B4-BE49-F238E27FC236}">
                    <a16:creationId xmlns:a16="http://schemas.microsoft.com/office/drawing/2014/main" id="{067B22F6-D3D6-4A90-A283-42406CB28EA5}"/>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9" name="Rectangle 108">
                <a:extLst>
                  <a:ext uri="{FF2B5EF4-FFF2-40B4-BE49-F238E27FC236}">
                    <a16:creationId xmlns:a16="http://schemas.microsoft.com/office/drawing/2014/main" id="{F8FC18CC-E8A0-48AA-84A1-0FB86139D91E}"/>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107" name="Oval 106">
              <a:extLst>
                <a:ext uri="{FF2B5EF4-FFF2-40B4-BE49-F238E27FC236}">
                  <a16:creationId xmlns:a16="http://schemas.microsoft.com/office/drawing/2014/main" id="{85C51DAC-400C-4B17-99B8-E7E0F0B76C4F}"/>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ectangle 109">
            <a:extLst>
              <a:ext uri="{FF2B5EF4-FFF2-40B4-BE49-F238E27FC236}">
                <a16:creationId xmlns:a16="http://schemas.microsoft.com/office/drawing/2014/main" id="{D060C29E-F268-4CD0-972E-6E8ABEAB0596}"/>
              </a:ext>
            </a:extLst>
          </p:cNvPr>
          <p:cNvSpPr/>
          <p:nvPr/>
        </p:nvSpPr>
        <p:spPr>
          <a:xfrm>
            <a:off x="3875153" y="1757071"/>
            <a:ext cx="2052267" cy="3461304"/>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11" name="TextBox 110">
            <a:extLst>
              <a:ext uri="{FF2B5EF4-FFF2-40B4-BE49-F238E27FC236}">
                <a16:creationId xmlns:a16="http://schemas.microsoft.com/office/drawing/2014/main" id="{51D9E29A-6432-418A-95FA-CD3ABA581228}"/>
              </a:ext>
            </a:extLst>
          </p:cNvPr>
          <p:cNvSpPr txBox="1"/>
          <p:nvPr/>
        </p:nvSpPr>
        <p:spPr>
          <a:xfrm>
            <a:off x="4069210" y="1786105"/>
            <a:ext cx="1479908" cy="400110"/>
          </a:xfrm>
          <a:prstGeom prst="rect">
            <a:avLst/>
          </a:prstGeom>
          <a:noFill/>
        </p:spPr>
        <p:txBody>
          <a:bodyPr wrap="square" rtlCol="0">
            <a:spAutoFit/>
          </a:bodyPr>
          <a:lstStyle/>
          <a:p>
            <a:pPr algn="ctr"/>
            <a:r>
              <a:rPr lang="en-US" sz="2000" b="1" dirty="0">
                <a:solidFill>
                  <a:srgbClr val="171827"/>
                </a:solidFill>
                <a:latin typeface="+mj-lt"/>
              </a:rPr>
              <a:t>Core Setup</a:t>
            </a:r>
          </a:p>
        </p:txBody>
      </p:sp>
      <p:sp>
        <p:nvSpPr>
          <p:cNvPr id="112" name="TextBox 111">
            <a:extLst>
              <a:ext uri="{FF2B5EF4-FFF2-40B4-BE49-F238E27FC236}">
                <a16:creationId xmlns:a16="http://schemas.microsoft.com/office/drawing/2014/main" id="{7DCE8B78-DACD-47F2-B2AB-2B476911BEDB}"/>
              </a:ext>
            </a:extLst>
          </p:cNvPr>
          <p:cNvSpPr txBox="1"/>
          <p:nvPr/>
        </p:nvSpPr>
        <p:spPr>
          <a:xfrm>
            <a:off x="3965650" y="2525029"/>
            <a:ext cx="1871271" cy="1990288"/>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Default setting using system parameters</a:t>
            </a:r>
          </a:p>
          <a:p>
            <a:pPr marL="171450" indent="-171450">
              <a:spcBef>
                <a:spcPts val="400"/>
              </a:spcBef>
              <a:buFont typeface="Arial" panose="020B0604020202020204" pitchFamily="34" charset="0"/>
              <a:buChar char="•"/>
            </a:pPr>
            <a:r>
              <a:rPr lang="en-US" sz="1100" dirty="0"/>
              <a:t>Org management</a:t>
            </a:r>
          </a:p>
          <a:p>
            <a:pPr marL="171450" indent="-171450">
              <a:spcBef>
                <a:spcPts val="400"/>
              </a:spcBef>
              <a:buFont typeface="Arial" panose="020B0604020202020204" pitchFamily="34" charset="0"/>
              <a:buChar char="•"/>
            </a:pPr>
            <a:r>
              <a:rPr lang="en-US" sz="1100" dirty="0"/>
              <a:t>Users and role-based security</a:t>
            </a:r>
          </a:p>
          <a:p>
            <a:pPr marL="171450" indent="-171450">
              <a:spcBef>
                <a:spcPts val="400"/>
              </a:spcBef>
              <a:buFont typeface="Arial" panose="020B0604020202020204" pitchFamily="34" charset="0"/>
              <a:buChar char="•"/>
            </a:pPr>
            <a:r>
              <a:rPr lang="en-US" sz="1100" dirty="0"/>
              <a:t>Default account groups for recording transactions</a:t>
            </a:r>
          </a:p>
          <a:p>
            <a:pPr marL="171450" indent="-171450">
              <a:spcBef>
                <a:spcPts val="400"/>
              </a:spcBef>
              <a:buFont typeface="Arial" panose="020B0604020202020204" pitchFamily="34" charset="0"/>
              <a:buChar char="•"/>
            </a:pPr>
            <a:r>
              <a:rPr lang="en-US" sz="1100" dirty="0"/>
              <a:t>Default workflow policies</a:t>
            </a:r>
          </a:p>
        </p:txBody>
      </p:sp>
      <p:sp>
        <p:nvSpPr>
          <p:cNvPr id="113" name="Rectangle 112">
            <a:extLst>
              <a:ext uri="{FF2B5EF4-FFF2-40B4-BE49-F238E27FC236}">
                <a16:creationId xmlns:a16="http://schemas.microsoft.com/office/drawing/2014/main" id="{0B13CEBB-7187-480C-A6EF-582AD40C81CA}"/>
              </a:ext>
            </a:extLst>
          </p:cNvPr>
          <p:cNvSpPr/>
          <p:nvPr/>
        </p:nvSpPr>
        <p:spPr>
          <a:xfrm>
            <a:off x="6401640" y="1716524"/>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114" name="Group 113">
            <a:extLst>
              <a:ext uri="{FF2B5EF4-FFF2-40B4-BE49-F238E27FC236}">
                <a16:creationId xmlns:a16="http://schemas.microsoft.com/office/drawing/2014/main" id="{AE79A861-204C-4658-B05C-C126EB690D5F}"/>
              </a:ext>
            </a:extLst>
          </p:cNvPr>
          <p:cNvGrpSpPr/>
          <p:nvPr/>
        </p:nvGrpSpPr>
        <p:grpSpPr>
          <a:xfrm>
            <a:off x="6977935" y="1357184"/>
            <a:ext cx="718679" cy="718679"/>
            <a:chOff x="3461540" y="6532625"/>
            <a:chExt cx="525072" cy="525072"/>
          </a:xfrm>
        </p:grpSpPr>
        <p:grpSp>
          <p:nvGrpSpPr>
            <p:cNvPr id="115" name="Group 114">
              <a:extLst>
                <a:ext uri="{FF2B5EF4-FFF2-40B4-BE49-F238E27FC236}">
                  <a16:creationId xmlns:a16="http://schemas.microsoft.com/office/drawing/2014/main" id="{73ABC074-233F-4E03-BEA6-77B14C6B0AE6}"/>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117" name="Oval 116">
                <a:extLst>
                  <a:ext uri="{FF2B5EF4-FFF2-40B4-BE49-F238E27FC236}">
                    <a16:creationId xmlns:a16="http://schemas.microsoft.com/office/drawing/2014/main" id="{DFD1395B-5272-4C92-896A-685942FEB9A2}"/>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Rectangle 117">
                <a:extLst>
                  <a:ext uri="{FF2B5EF4-FFF2-40B4-BE49-F238E27FC236}">
                    <a16:creationId xmlns:a16="http://schemas.microsoft.com/office/drawing/2014/main" id="{C046F736-ABCF-4A67-AF98-D5210574222E}"/>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116" name="Oval 115">
              <a:extLst>
                <a:ext uri="{FF2B5EF4-FFF2-40B4-BE49-F238E27FC236}">
                  <a16:creationId xmlns:a16="http://schemas.microsoft.com/office/drawing/2014/main" id="{C5FFD2F3-9C47-4E64-9D15-5502663640D6}"/>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a:extLst>
              <a:ext uri="{FF2B5EF4-FFF2-40B4-BE49-F238E27FC236}">
                <a16:creationId xmlns:a16="http://schemas.microsoft.com/office/drawing/2014/main" id="{88789277-BCD2-4542-9CF5-A108790ED916}"/>
              </a:ext>
            </a:extLst>
          </p:cNvPr>
          <p:cNvSpPr/>
          <p:nvPr/>
        </p:nvSpPr>
        <p:spPr>
          <a:xfrm>
            <a:off x="6401640" y="1716524"/>
            <a:ext cx="2052267" cy="3461304"/>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20" name="TextBox 119">
            <a:extLst>
              <a:ext uri="{FF2B5EF4-FFF2-40B4-BE49-F238E27FC236}">
                <a16:creationId xmlns:a16="http://schemas.microsoft.com/office/drawing/2014/main" id="{DAE74A6F-1D4F-411E-A3A7-5527FD1D04B7}"/>
              </a:ext>
            </a:extLst>
          </p:cNvPr>
          <p:cNvSpPr txBox="1"/>
          <p:nvPr/>
        </p:nvSpPr>
        <p:spPr>
          <a:xfrm>
            <a:off x="6595696" y="1804281"/>
            <a:ext cx="1767711" cy="707886"/>
          </a:xfrm>
          <a:prstGeom prst="rect">
            <a:avLst/>
          </a:prstGeom>
          <a:noFill/>
        </p:spPr>
        <p:txBody>
          <a:bodyPr wrap="square" rtlCol="0">
            <a:spAutoFit/>
          </a:bodyPr>
          <a:lstStyle/>
          <a:p>
            <a:pPr algn="ctr"/>
            <a:r>
              <a:rPr lang="en-US" sz="2000" b="1" dirty="0">
                <a:solidFill>
                  <a:srgbClr val="171827"/>
                </a:solidFill>
                <a:latin typeface="+mj-lt"/>
              </a:rPr>
              <a:t>Incremental Configuration</a:t>
            </a:r>
          </a:p>
        </p:txBody>
      </p:sp>
      <p:sp>
        <p:nvSpPr>
          <p:cNvPr id="121" name="TextBox 120">
            <a:extLst>
              <a:ext uri="{FF2B5EF4-FFF2-40B4-BE49-F238E27FC236}">
                <a16:creationId xmlns:a16="http://schemas.microsoft.com/office/drawing/2014/main" id="{62FEF1C2-DF27-41F3-B2B5-608DC476A35C}"/>
              </a:ext>
            </a:extLst>
          </p:cNvPr>
          <p:cNvSpPr txBox="1"/>
          <p:nvPr/>
        </p:nvSpPr>
        <p:spPr>
          <a:xfrm>
            <a:off x="6492137" y="2543205"/>
            <a:ext cx="1871271" cy="1821011"/>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Customers &amp; Vendors</a:t>
            </a:r>
          </a:p>
          <a:p>
            <a:pPr marL="171450" indent="-171450">
              <a:spcBef>
                <a:spcPts val="400"/>
              </a:spcBef>
              <a:buFont typeface="Arial" panose="020B0604020202020204" pitchFamily="34" charset="0"/>
              <a:buChar char="•"/>
            </a:pPr>
            <a:r>
              <a:rPr lang="en-US" sz="1100" dirty="0"/>
              <a:t>Contract (if applicable)</a:t>
            </a:r>
          </a:p>
          <a:p>
            <a:pPr marL="171450" indent="-171450">
              <a:spcBef>
                <a:spcPts val="400"/>
              </a:spcBef>
              <a:buFont typeface="Arial" panose="020B0604020202020204" pitchFamily="34" charset="0"/>
              <a:buChar char="•"/>
            </a:pPr>
            <a:r>
              <a:rPr lang="en-US" sz="1100" dirty="0"/>
              <a:t>Project (ITD/YTD balances)</a:t>
            </a:r>
          </a:p>
          <a:p>
            <a:pPr marL="171450" indent="-171450">
              <a:spcBef>
                <a:spcPts val="400"/>
              </a:spcBef>
              <a:buFont typeface="Arial" panose="020B0604020202020204" pitchFamily="34" charset="0"/>
              <a:buChar char="•"/>
            </a:pPr>
            <a:r>
              <a:rPr lang="en-US" sz="1100" dirty="0"/>
              <a:t>Configure charge codes (direct and </a:t>
            </a:r>
            <a:r>
              <a:rPr lang="en-US" sz="1100" dirty="0" err="1"/>
              <a:t>Indirects</a:t>
            </a:r>
            <a:r>
              <a:rPr lang="en-US" sz="1100" dirty="0"/>
              <a:t>)</a:t>
            </a:r>
          </a:p>
          <a:p>
            <a:pPr marL="171450" indent="-171450">
              <a:spcBef>
                <a:spcPts val="400"/>
              </a:spcBef>
              <a:buFont typeface="Arial" panose="020B0604020202020204" pitchFamily="34" charset="0"/>
              <a:buChar char="•"/>
            </a:pPr>
            <a:r>
              <a:rPr lang="en-US" sz="1100" dirty="0"/>
              <a:t>Timesheets &amp; expense reports</a:t>
            </a:r>
          </a:p>
        </p:txBody>
      </p:sp>
      <p:sp>
        <p:nvSpPr>
          <p:cNvPr id="122" name="Rectangle 121">
            <a:extLst>
              <a:ext uri="{FF2B5EF4-FFF2-40B4-BE49-F238E27FC236}">
                <a16:creationId xmlns:a16="http://schemas.microsoft.com/office/drawing/2014/main" id="{3CDD2561-DE34-402D-B87A-4FD5EAF67A53}"/>
              </a:ext>
            </a:extLst>
          </p:cNvPr>
          <p:cNvSpPr/>
          <p:nvPr/>
        </p:nvSpPr>
        <p:spPr>
          <a:xfrm>
            <a:off x="9070740" y="1675977"/>
            <a:ext cx="1871271" cy="3461304"/>
          </a:xfrm>
          <a:prstGeom prst="rect">
            <a:avLst/>
          </a:prstGeom>
          <a:solidFill>
            <a:schemeClr val="bg1"/>
          </a:solidFill>
          <a:ln>
            <a:noFill/>
          </a:ln>
          <a:effectLst>
            <a:outerShdw blurRad="635000" dist="190500" dir="153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nvGrpSpPr>
          <p:cNvPr id="123" name="Group 122">
            <a:extLst>
              <a:ext uri="{FF2B5EF4-FFF2-40B4-BE49-F238E27FC236}">
                <a16:creationId xmlns:a16="http://schemas.microsoft.com/office/drawing/2014/main" id="{58F5140A-A0AF-4B89-AABA-54DF252AEA32}"/>
              </a:ext>
            </a:extLst>
          </p:cNvPr>
          <p:cNvGrpSpPr/>
          <p:nvPr/>
        </p:nvGrpSpPr>
        <p:grpSpPr>
          <a:xfrm>
            <a:off x="9647035" y="1316637"/>
            <a:ext cx="718679" cy="718679"/>
            <a:chOff x="3461540" y="6532625"/>
            <a:chExt cx="525072" cy="525072"/>
          </a:xfrm>
        </p:grpSpPr>
        <p:grpSp>
          <p:nvGrpSpPr>
            <p:cNvPr id="124" name="Group 123">
              <a:extLst>
                <a:ext uri="{FF2B5EF4-FFF2-40B4-BE49-F238E27FC236}">
                  <a16:creationId xmlns:a16="http://schemas.microsoft.com/office/drawing/2014/main" id="{C339451C-B666-4184-9831-27F853D3C77C}"/>
                </a:ext>
              </a:extLst>
            </p:cNvPr>
            <p:cNvGrpSpPr/>
            <p:nvPr/>
          </p:nvGrpSpPr>
          <p:grpSpPr>
            <a:xfrm rot="5400000">
              <a:off x="3461540" y="6532625"/>
              <a:ext cx="525072" cy="525072"/>
              <a:chOff x="1852071" y="4066947"/>
              <a:chExt cx="752638" cy="752638"/>
            </a:xfrm>
            <a:gradFill>
              <a:gsLst>
                <a:gs pos="0">
                  <a:schemeClr val="accent1"/>
                </a:gs>
                <a:gs pos="100000">
                  <a:srgbClr val="00B050">
                    <a:alpha val="69000"/>
                  </a:srgbClr>
                </a:gs>
              </a:gsLst>
              <a:lin ang="5400000" scaled="1"/>
            </a:gradFill>
          </p:grpSpPr>
          <p:sp>
            <p:nvSpPr>
              <p:cNvPr id="126" name="Oval 125">
                <a:extLst>
                  <a:ext uri="{FF2B5EF4-FFF2-40B4-BE49-F238E27FC236}">
                    <a16:creationId xmlns:a16="http://schemas.microsoft.com/office/drawing/2014/main" id="{29C22E50-E7FA-4FE5-AE88-0458F07B43AC}"/>
                  </a:ext>
                </a:extLst>
              </p:cNvPr>
              <p:cNvSpPr/>
              <p:nvPr/>
            </p:nvSpPr>
            <p:spPr>
              <a:xfrm rot="10444307">
                <a:off x="1852071" y="4066947"/>
                <a:ext cx="752638" cy="752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Rectangle 126">
                <a:extLst>
                  <a:ext uri="{FF2B5EF4-FFF2-40B4-BE49-F238E27FC236}">
                    <a16:creationId xmlns:a16="http://schemas.microsoft.com/office/drawing/2014/main" id="{A96BDA92-119B-4968-8272-EAD647BEAA36}"/>
                  </a:ext>
                </a:extLst>
              </p:cNvPr>
              <p:cNvSpPr/>
              <p:nvPr/>
            </p:nvSpPr>
            <p:spPr>
              <a:xfrm>
                <a:off x="2136024" y="4258600"/>
                <a:ext cx="184731" cy="338554"/>
              </a:xfrm>
              <a:prstGeom prst="rect">
                <a:avLst/>
              </a:prstGeom>
              <a:grpFill/>
            </p:spPr>
            <p:txBody>
              <a:bodyPr wrap="none">
                <a:spAutoFit/>
              </a:bodyPr>
              <a:lstStyle/>
              <a:p>
                <a:pPr algn="ctr"/>
                <a:endParaRPr lang="en-GB"/>
              </a:p>
            </p:txBody>
          </p:sp>
        </p:grpSp>
        <p:sp>
          <p:nvSpPr>
            <p:cNvPr id="125" name="Oval 124">
              <a:extLst>
                <a:ext uri="{FF2B5EF4-FFF2-40B4-BE49-F238E27FC236}">
                  <a16:creationId xmlns:a16="http://schemas.microsoft.com/office/drawing/2014/main" id="{EA90124E-CF8F-4BD6-8721-48C5164270C7}"/>
                </a:ext>
              </a:extLst>
            </p:cNvPr>
            <p:cNvSpPr/>
            <p:nvPr/>
          </p:nvSpPr>
          <p:spPr>
            <a:xfrm>
              <a:off x="3569138" y="6640223"/>
              <a:ext cx="309876" cy="309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ectangle 127">
            <a:extLst>
              <a:ext uri="{FF2B5EF4-FFF2-40B4-BE49-F238E27FC236}">
                <a16:creationId xmlns:a16="http://schemas.microsoft.com/office/drawing/2014/main" id="{C93F984B-DF6D-4035-BEDD-5C418D25665B}"/>
              </a:ext>
            </a:extLst>
          </p:cNvPr>
          <p:cNvSpPr/>
          <p:nvPr/>
        </p:nvSpPr>
        <p:spPr>
          <a:xfrm>
            <a:off x="9070740" y="1675977"/>
            <a:ext cx="2052267" cy="3461304"/>
          </a:xfrm>
          <a:prstGeom prst="rect">
            <a:avLst/>
          </a:prstGeom>
          <a:solidFill>
            <a:schemeClr val="bg1"/>
          </a:solidFill>
          <a:ln>
            <a:noFill/>
          </a:ln>
          <a:effectLst>
            <a:outerShdw blurRad="635000" dist="190500" dir="2700000" algn="ctr" rotWithShape="0">
              <a:srgbClr val="AEAEC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29" name="TextBox 128">
            <a:extLst>
              <a:ext uri="{FF2B5EF4-FFF2-40B4-BE49-F238E27FC236}">
                <a16:creationId xmlns:a16="http://schemas.microsoft.com/office/drawing/2014/main" id="{A52977C5-0706-4260-AAAC-B17617A120DC}"/>
              </a:ext>
            </a:extLst>
          </p:cNvPr>
          <p:cNvSpPr txBox="1"/>
          <p:nvPr/>
        </p:nvSpPr>
        <p:spPr>
          <a:xfrm>
            <a:off x="9264796" y="1763734"/>
            <a:ext cx="1767711" cy="400110"/>
          </a:xfrm>
          <a:prstGeom prst="rect">
            <a:avLst/>
          </a:prstGeom>
          <a:noFill/>
        </p:spPr>
        <p:txBody>
          <a:bodyPr wrap="square" rtlCol="0">
            <a:spAutoFit/>
          </a:bodyPr>
          <a:lstStyle/>
          <a:p>
            <a:pPr algn="ctr"/>
            <a:r>
              <a:rPr lang="en-US" sz="2000" b="1" dirty="0">
                <a:solidFill>
                  <a:srgbClr val="171827"/>
                </a:solidFill>
                <a:latin typeface="+mj-lt"/>
              </a:rPr>
              <a:t>Training</a:t>
            </a:r>
          </a:p>
        </p:txBody>
      </p:sp>
      <p:sp>
        <p:nvSpPr>
          <p:cNvPr id="130" name="TextBox 129">
            <a:extLst>
              <a:ext uri="{FF2B5EF4-FFF2-40B4-BE49-F238E27FC236}">
                <a16:creationId xmlns:a16="http://schemas.microsoft.com/office/drawing/2014/main" id="{D3A124A7-0D7F-4B50-AEF3-4606C69EE6DF}"/>
              </a:ext>
            </a:extLst>
          </p:cNvPr>
          <p:cNvSpPr txBox="1"/>
          <p:nvPr/>
        </p:nvSpPr>
        <p:spPr>
          <a:xfrm>
            <a:off x="9161237" y="2502658"/>
            <a:ext cx="2132482" cy="1754326"/>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en-US" sz="1100" dirty="0"/>
              <a:t>Webinars (</a:t>
            </a:r>
            <a:r>
              <a:rPr lang="en-US" sz="900" dirty="0"/>
              <a:t>90 min sessions</a:t>
            </a:r>
            <a:r>
              <a:rPr lang="en-US" sz="1100" dirty="0"/>
              <a:t>)</a:t>
            </a:r>
          </a:p>
          <a:p>
            <a:pPr marL="171450" indent="-171450">
              <a:spcBef>
                <a:spcPts val="400"/>
              </a:spcBef>
              <a:buFont typeface="Arial" panose="020B0604020202020204" pitchFamily="34" charset="0"/>
              <a:buChar char="•"/>
            </a:pPr>
            <a:r>
              <a:rPr lang="en-US" sz="1100" dirty="0"/>
              <a:t>Overview (</a:t>
            </a:r>
            <a:r>
              <a:rPr lang="en-US" sz="900" dirty="0"/>
              <a:t>60 min session</a:t>
            </a:r>
            <a:r>
              <a:rPr lang="en-US" sz="1100" dirty="0"/>
              <a:t>)</a:t>
            </a:r>
          </a:p>
          <a:p>
            <a:pPr marL="171450" indent="-171450">
              <a:spcBef>
                <a:spcPts val="400"/>
              </a:spcBef>
              <a:buFont typeface="Arial" panose="020B0604020202020204" pitchFamily="34" charset="0"/>
              <a:buChar char="•"/>
            </a:pPr>
            <a:r>
              <a:rPr lang="en-US" sz="1100" dirty="0"/>
              <a:t>Accounting (</a:t>
            </a:r>
            <a:r>
              <a:rPr lang="en-US" sz="900" dirty="0"/>
              <a:t>90 min session)</a:t>
            </a:r>
          </a:p>
          <a:p>
            <a:pPr marL="171450" indent="-171450">
              <a:spcBef>
                <a:spcPts val="400"/>
              </a:spcBef>
              <a:buFont typeface="Arial" panose="020B0604020202020204" pitchFamily="34" charset="0"/>
              <a:buChar char="•"/>
            </a:pPr>
            <a:r>
              <a:rPr lang="en-US" sz="1100" dirty="0"/>
              <a:t>Timesheets &amp; Expense Reports (</a:t>
            </a:r>
            <a:r>
              <a:rPr lang="en-US" sz="900" dirty="0"/>
              <a:t>90 min session</a:t>
            </a:r>
            <a:r>
              <a:rPr lang="en-US" sz="1100" dirty="0"/>
              <a:t>)</a:t>
            </a:r>
          </a:p>
          <a:p>
            <a:pPr marL="171450" indent="-171450">
              <a:spcBef>
                <a:spcPts val="400"/>
              </a:spcBef>
              <a:buFont typeface="Arial" panose="020B0604020202020204" pitchFamily="34" charset="0"/>
              <a:buChar char="•"/>
            </a:pPr>
            <a:r>
              <a:rPr lang="en-US" sz="1100" dirty="0"/>
              <a:t>Contracts (</a:t>
            </a:r>
            <a:r>
              <a:rPr lang="en-US" sz="900" dirty="0"/>
              <a:t>90 min session</a:t>
            </a:r>
            <a:r>
              <a:rPr lang="en-US" sz="1100" dirty="0"/>
              <a:t>)</a:t>
            </a:r>
          </a:p>
          <a:p>
            <a:pPr marL="171450" indent="-171450">
              <a:spcBef>
                <a:spcPts val="400"/>
              </a:spcBef>
              <a:buFont typeface="Arial" panose="020B0604020202020204" pitchFamily="34" charset="0"/>
              <a:buChar char="•"/>
            </a:pPr>
            <a:r>
              <a:rPr lang="en-US" sz="1100" dirty="0"/>
              <a:t>Projects (</a:t>
            </a:r>
            <a:r>
              <a:rPr lang="en-US" sz="900" dirty="0"/>
              <a:t>90 min session</a:t>
            </a:r>
            <a:r>
              <a:rPr lang="en-US" sz="1100" dirty="0"/>
              <a:t>)</a:t>
            </a:r>
          </a:p>
          <a:p>
            <a:pPr marL="171450" indent="-171450">
              <a:spcBef>
                <a:spcPts val="400"/>
              </a:spcBef>
              <a:buFont typeface="Arial" panose="020B0604020202020204" pitchFamily="34" charset="0"/>
              <a:buChar char="•"/>
            </a:pPr>
            <a:r>
              <a:rPr lang="en-US" sz="1100" dirty="0"/>
              <a:t>Procurement (</a:t>
            </a:r>
            <a:r>
              <a:rPr lang="en-US" sz="900" dirty="0"/>
              <a:t>90 min</a:t>
            </a:r>
            <a:r>
              <a:rPr lang="en-US" sz="1100" dirty="0"/>
              <a:t>)</a:t>
            </a:r>
          </a:p>
        </p:txBody>
      </p:sp>
    </p:spTree>
    <p:extLst>
      <p:ext uri="{BB962C8B-B14F-4D97-AF65-F5344CB8AC3E}">
        <p14:creationId xmlns:p14="http://schemas.microsoft.com/office/powerpoint/2010/main" val="1364339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neLynkTheme">
  <a:themeElements>
    <a:clrScheme name="Custom 63">
      <a:dk1>
        <a:sysClr val="windowText" lastClr="000000"/>
      </a:dk1>
      <a:lt1>
        <a:sysClr val="window" lastClr="FFFFFF"/>
      </a:lt1>
      <a:dk2>
        <a:srgbClr val="595959"/>
      </a:dk2>
      <a:lt2>
        <a:srgbClr val="E7E6E6"/>
      </a:lt2>
      <a:accent1>
        <a:srgbClr val="A6CB0B"/>
      </a:accent1>
      <a:accent2>
        <a:srgbClr val="A6CB0B"/>
      </a:accent2>
      <a:accent3>
        <a:srgbClr val="A6CB0B"/>
      </a:accent3>
      <a:accent4>
        <a:srgbClr val="A6CB0B"/>
      </a:accent4>
      <a:accent5>
        <a:srgbClr val="A6CB0B"/>
      </a:accent5>
      <a:accent6>
        <a:srgbClr val="A6CB0B"/>
      </a:accent6>
      <a:hlink>
        <a:srgbClr val="000000"/>
      </a:hlink>
      <a:folHlink>
        <a:srgbClr val="000000"/>
      </a:folHlink>
    </a:clrScheme>
    <a:fontScheme name="Custom 964">
      <a:majorFont>
        <a:latin typeface="Oswa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eLynkTheme" id="{3FBDCE67-7B95-49AF-9027-98ACB4B9E22F}" vid="{C61FAA54-1495-48D4-A2D1-8E43149B2E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24668</TotalTime>
  <Words>1523</Words>
  <Application>Microsoft Macintosh PowerPoint</Application>
  <PresentationFormat>Widescreen</PresentationFormat>
  <Paragraphs>211</Paragraphs>
  <Slides>12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Open Sans</vt:lpstr>
      <vt:lpstr>Oswald</vt:lpstr>
      <vt:lpstr>Symbol</vt:lpstr>
      <vt:lpstr>Wingdings</vt:lpstr>
      <vt:lpstr>Custom Design</vt:lpstr>
      <vt:lpstr>OneLynkTheme</vt:lpstr>
      <vt:lpstr>Your Company Managed Services</vt:lpstr>
      <vt:lpstr>Why is managed services right for me?</vt:lpstr>
      <vt:lpstr>What does my teams staffing plan entail?</vt:lpstr>
      <vt:lpstr>What services are included by AtWork?</vt:lpstr>
      <vt:lpstr>What services are included by AtWork? Continued</vt:lpstr>
      <vt:lpstr>What services are included by AtWork? Continued</vt:lpstr>
      <vt:lpstr> The OneLynk Platform and our Process</vt:lpstr>
      <vt:lpstr>Enterprise Business Functions Completeness of Solution</vt:lpstr>
      <vt:lpstr>Quick Onboarding Configuration – Solution Manager</vt:lpstr>
      <vt:lpstr>Complete Project Integration with Business Operations</vt:lpstr>
      <vt:lpstr>Enforce Consistent Enterprise-Wide Processes and Oversight </vt:lpstr>
      <vt:lpstr>Our Integrated Compliance Lowers Costs and Risks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dc:creator>
  <cp:lastModifiedBy>Ronald Lewis</cp:lastModifiedBy>
  <cp:revision>228</cp:revision>
  <dcterms:created xsi:type="dcterms:W3CDTF">2017-03-30T14:37:32Z</dcterms:created>
  <dcterms:modified xsi:type="dcterms:W3CDTF">2023-03-02T18:37:15Z</dcterms:modified>
</cp:coreProperties>
</file>